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7" r:id="rId2"/>
    <p:sldId id="315" r:id="rId3"/>
    <p:sldId id="266" r:id="rId4"/>
    <p:sldId id="301" r:id="rId5"/>
    <p:sldId id="316" r:id="rId6"/>
    <p:sldId id="317" r:id="rId7"/>
    <p:sldId id="302" r:id="rId8"/>
    <p:sldId id="322" r:id="rId9"/>
    <p:sldId id="304" r:id="rId10"/>
    <p:sldId id="303" r:id="rId11"/>
    <p:sldId id="314" r:id="rId12"/>
    <p:sldId id="272" r:id="rId13"/>
    <p:sldId id="305" r:id="rId14"/>
    <p:sldId id="306" r:id="rId15"/>
    <p:sldId id="273" r:id="rId16"/>
    <p:sldId id="307" r:id="rId17"/>
    <p:sldId id="324" r:id="rId18"/>
    <p:sldId id="325" r:id="rId19"/>
    <p:sldId id="308" r:id="rId20"/>
    <p:sldId id="323" r:id="rId21"/>
    <p:sldId id="309" r:id="rId22"/>
    <p:sldId id="311" r:id="rId23"/>
    <p:sldId id="310" r:id="rId24"/>
    <p:sldId id="321" r:id="rId25"/>
    <p:sldId id="318" r:id="rId26"/>
    <p:sldId id="319" r:id="rId27"/>
    <p:sldId id="320" r:id="rId28"/>
    <p:sldId id="326" r:id="rId29"/>
    <p:sldId id="31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1880" autoAdjust="0"/>
  </p:normalViewPr>
  <p:slideViewPr>
    <p:cSldViewPr snapToGrid="0" showGuides="1">
      <p:cViewPr varScale="1">
        <p:scale>
          <a:sx n="58" d="100"/>
          <a:sy n="58" d="100"/>
        </p:scale>
        <p:origin x="708" y="60"/>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tip\Downloads\PF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a:t>TREND ANALYSIS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SMA!$B$1</c:f>
              <c:strCache>
                <c:ptCount val="1"/>
                <c:pt idx="0">
                  <c:v>Adj Close</c:v>
                </c:pt>
              </c:strCache>
            </c:strRef>
          </c:tx>
          <c:spPr>
            <a:ln w="28575" cap="rnd">
              <a:solidFill>
                <a:schemeClr val="accent1"/>
              </a:solidFill>
              <a:round/>
            </a:ln>
            <a:effectLst/>
          </c:spPr>
          <c:marker>
            <c:symbol val="none"/>
          </c:marker>
          <c:cat>
            <c:numRef>
              <c:f>SMA!$A$2:$A$252</c:f>
              <c:numCache>
                <c:formatCode>m/d/yyyy</c:formatCode>
                <c:ptCount val="251"/>
                <c:pt idx="0">
                  <c:v>45026</c:v>
                </c:pt>
                <c:pt idx="1">
                  <c:v>45027</c:v>
                </c:pt>
                <c:pt idx="2">
                  <c:v>45028</c:v>
                </c:pt>
                <c:pt idx="3">
                  <c:v>45029</c:v>
                </c:pt>
                <c:pt idx="4">
                  <c:v>45030</c:v>
                </c:pt>
                <c:pt idx="5">
                  <c:v>45033</c:v>
                </c:pt>
                <c:pt idx="6">
                  <c:v>45034</c:v>
                </c:pt>
                <c:pt idx="7">
                  <c:v>45035</c:v>
                </c:pt>
                <c:pt idx="8">
                  <c:v>45036</c:v>
                </c:pt>
                <c:pt idx="9">
                  <c:v>45037</c:v>
                </c:pt>
                <c:pt idx="10">
                  <c:v>45040</c:v>
                </c:pt>
                <c:pt idx="11">
                  <c:v>45041</c:v>
                </c:pt>
                <c:pt idx="12">
                  <c:v>45042</c:v>
                </c:pt>
                <c:pt idx="13">
                  <c:v>45043</c:v>
                </c:pt>
                <c:pt idx="14">
                  <c:v>45044</c:v>
                </c:pt>
                <c:pt idx="15">
                  <c:v>45047</c:v>
                </c:pt>
                <c:pt idx="16">
                  <c:v>45048</c:v>
                </c:pt>
                <c:pt idx="17">
                  <c:v>45049</c:v>
                </c:pt>
                <c:pt idx="18">
                  <c:v>45050</c:v>
                </c:pt>
                <c:pt idx="19">
                  <c:v>45051</c:v>
                </c:pt>
                <c:pt idx="20">
                  <c:v>45054</c:v>
                </c:pt>
                <c:pt idx="21">
                  <c:v>45055</c:v>
                </c:pt>
                <c:pt idx="22">
                  <c:v>45056</c:v>
                </c:pt>
                <c:pt idx="23">
                  <c:v>45057</c:v>
                </c:pt>
                <c:pt idx="24">
                  <c:v>45058</c:v>
                </c:pt>
                <c:pt idx="25">
                  <c:v>45061</c:v>
                </c:pt>
                <c:pt idx="26">
                  <c:v>45062</c:v>
                </c:pt>
                <c:pt idx="27">
                  <c:v>45063</c:v>
                </c:pt>
                <c:pt idx="28">
                  <c:v>45064</c:v>
                </c:pt>
                <c:pt idx="29">
                  <c:v>45065</c:v>
                </c:pt>
                <c:pt idx="30">
                  <c:v>45068</c:v>
                </c:pt>
                <c:pt idx="31">
                  <c:v>45069</c:v>
                </c:pt>
                <c:pt idx="32">
                  <c:v>45070</c:v>
                </c:pt>
                <c:pt idx="33">
                  <c:v>45071</c:v>
                </c:pt>
                <c:pt idx="34">
                  <c:v>45072</c:v>
                </c:pt>
                <c:pt idx="35">
                  <c:v>45076</c:v>
                </c:pt>
                <c:pt idx="36">
                  <c:v>45077</c:v>
                </c:pt>
                <c:pt idx="37">
                  <c:v>45078</c:v>
                </c:pt>
                <c:pt idx="38">
                  <c:v>45079</c:v>
                </c:pt>
                <c:pt idx="39">
                  <c:v>45082</c:v>
                </c:pt>
                <c:pt idx="40">
                  <c:v>45083</c:v>
                </c:pt>
                <c:pt idx="41">
                  <c:v>45084</c:v>
                </c:pt>
                <c:pt idx="42">
                  <c:v>45085</c:v>
                </c:pt>
                <c:pt idx="43">
                  <c:v>45086</c:v>
                </c:pt>
                <c:pt idx="44">
                  <c:v>45089</c:v>
                </c:pt>
                <c:pt idx="45">
                  <c:v>45090</c:v>
                </c:pt>
                <c:pt idx="46">
                  <c:v>45091</c:v>
                </c:pt>
                <c:pt idx="47">
                  <c:v>45092</c:v>
                </c:pt>
                <c:pt idx="48">
                  <c:v>45093</c:v>
                </c:pt>
                <c:pt idx="49">
                  <c:v>45097</c:v>
                </c:pt>
                <c:pt idx="50">
                  <c:v>45098</c:v>
                </c:pt>
                <c:pt idx="51">
                  <c:v>45099</c:v>
                </c:pt>
                <c:pt idx="52">
                  <c:v>45100</c:v>
                </c:pt>
                <c:pt idx="53">
                  <c:v>45103</c:v>
                </c:pt>
                <c:pt idx="54">
                  <c:v>45104</c:v>
                </c:pt>
                <c:pt idx="55">
                  <c:v>45105</c:v>
                </c:pt>
                <c:pt idx="56">
                  <c:v>45106</c:v>
                </c:pt>
                <c:pt idx="57">
                  <c:v>45107</c:v>
                </c:pt>
                <c:pt idx="58">
                  <c:v>45110</c:v>
                </c:pt>
                <c:pt idx="59">
                  <c:v>45112</c:v>
                </c:pt>
                <c:pt idx="60">
                  <c:v>45113</c:v>
                </c:pt>
                <c:pt idx="61">
                  <c:v>45114</c:v>
                </c:pt>
                <c:pt idx="62">
                  <c:v>45117</c:v>
                </c:pt>
                <c:pt idx="63">
                  <c:v>45118</c:v>
                </c:pt>
                <c:pt idx="64">
                  <c:v>45119</c:v>
                </c:pt>
                <c:pt idx="65">
                  <c:v>45120</c:v>
                </c:pt>
                <c:pt idx="66">
                  <c:v>45121</c:v>
                </c:pt>
                <c:pt idx="67">
                  <c:v>45124</c:v>
                </c:pt>
                <c:pt idx="68">
                  <c:v>45125</c:v>
                </c:pt>
                <c:pt idx="69">
                  <c:v>45126</c:v>
                </c:pt>
                <c:pt idx="70">
                  <c:v>45127</c:v>
                </c:pt>
                <c:pt idx="71">
                  <c:v>45128</c:v>
                </c:pt>
                <c:pt idx="72">
                  <c:v>45131</c:v>
                </c:pt>
                <c:pt idx="73">
                  <c:v>45132</c:v>
                </c:pt>
                <c:pt idx="74">
                  <c:v>45133</c:v>
                </c:pt>
                <c:pt idx="75">
                  <c:v>45134</c:v>
                </c:pt>
                <c:pt idx="76">
                  <c:v>45135</c:v>
                </c:pt>
                <c:pt idx="77">
                  <c:v>45138</c:v>
                </c:pt>
                <c:pt idx="78">
                  <c:v>45139</c:v>
                </c:pt>
                <c:pt idx="79">
                  <c:v>45140</c:v>
                </c:pt>
                <c:pt idx="80">
                  <c:v>45141</c:v>
                </c:pt>
                <c:pt idx="81">
                  <c:v>45142</c:v>
                </c:pt>
                <c:pt idx="82">
                  <c:v>45145</c:v>
                </c:pt>
                <c:pt idx="83">
                  <c:v>45146</c:v>
                </c:pt>
                <c:pt idx="84">
                  <c:v>45147</c:v>
                </c:pt>
                <c:pt idx="85">
                  <c:v>45148</c:v>
                </c:pt>
                <c:pt idx="86">
                  <c:v>45149</c:v>
                </c:pt>
                <c:pt idx="87">
                  <c:v>45152</c:v>
                </c:pt>
                <c:pt idx="88">
                  <c:v>45153</c:v>
                </c:pt>
                <c:pt idx="89">
                  <c:v>45154</c:v>
                </c:pt>
                <c:pt idx="90">
                  <c:v>45155</c:v>
                </c:pt>
                <c:pt idx="91">
                  <c:v>45156</c:v>
                </c:pt>
                <c:pt idx="92">
                  <c:v>45159</c:v>
                </c:pt>
                <c:pt idx="93">
                  <c:v>45160</c:v>
                </c:pt>
                <c:pt idx="94">
                  <c:v>45161</c:v>
                </c:pt>
                <c:pt idx="95">
                  <c:v>45162</c:v>
                </c:pt>
                <c:pt idx="96">
                  <c:v>45163</c:v>
                </c:pt>
                <c:pt idx="97">
                  <c:v>45166</c:v>
                </c:pt>
                <c:pt idx="98">
                  <c:v>45167</c:v>
                </c:pt>
                <c:pt idx="99">
                  <c:v>45168</c:v>
                </c:pt>
                <c:pt idx="100">
                  <c:v>45169</c:v>
                </c:pt>
                <c:pt idx="101">
                  <c:v>45170</c:v>
                </c:pt>
                <c:pt idx="102">
                  <c:v>45174</c:v>
                </c:pt>
                <c:pt idx="103">
                  <c:v>45175</c:v>
                </c:pt>
                <c:pt idx="104">
                  <c:v>45176</c:v>
                </c:pt>
                <c:pt idx="105">
                  <c:v>45177</c:v>
                </c:pt>
                <c:pt idx="106">
                  <c:v>45180</c:v>
                </c:pt>
                <c:pt idx="107">
                  <c:v>45181</c:v>
                </c:pt>
                <c:pt idx="108">
                  <c:v>45182</c:v>
                </c:pt>
                <c:pt idx="109">
                  <c:v>45183</c:v>
                </c:pt>
                <c:pt idx="110">
                  <c:v>45184</c:v>
                </c:pt>
                <c:pt idx="111">
                  <c:v>45187</c:v>
                </c:pt>
                <c:pt idx="112">
                  <c:v>45188</c:v>
                </c:pt>
                <c:pt idx="113">
                  <c:v>45189</c:v>
                </c:pt>
                <c:pt idx="114">
                  <c:v>45190</c:v>
                </c:pt>
                <c:pt idx="115">
                  <c:v>45191</c:v>
                </c:pt>
                <c:pt idx="116">
                  <c:v>45194</c:v>
                </c:pt>
                <c:pt idx="117">
                  <c:v>45195</c:v>
                </c:pt>
                <c:pt idx="118">
                  <c:v>45196</c:v>
                </c:pt>
                <c:pt idx="119">
                  <c:v>45197</c:v>
                </c:pt>
                <c:pt idx="120">
                  <c:v>45198</c:v>
                </c:pt>
                <c:pt idx="121">
                  <c:v>45201</c:v>
                </c:pt>
                <c:pt idx="122">
                  <c:v>45202</c:v>
                </c:pt>
                <c:pt idx="123">
                  <c:v>45203</c:v>
                </c:pt>
                <c:pt idx="124">
                  <c:v>45204</c:v>
                </c:pt>
                <c:pt idx="125">
                  <c:v>45205</c:v>
                </c:pt>
                <c:pt idx="126">
                  <c:v>45208</c:v>
                </c:pt>
                <c:pt idx="127">
                  <c:v>45209</c:v>
                </c:pt>
                <c:pt idx="128">
                  <c:v>45210</c:v>
                </c:pt>
                <c:pt idx="129">
                  <c:v>45211</c:v>
                </c:pt>
                <c:pt idx="130">
                  <c:v>45212</c:v>
                </c:pt>
                <c:pt idx="131">
                  <c:v>45215</c:v>
                </c:pt>
                <c:pt idx="132">
                  <c:v>45216</c:v>
                </c:pt>
                <c:pt idx="133">
                  <c:v>45217</c:v>
                </c:pt>
                <c:pt idx="134">
                  <c:v>45218</c:v>
                </c:pt>
                <c:pt idx="135">
                  <c:v>45219</c:v>
                </c:pt>
                <c:pt idx="136">
                  <c:v>45222</c:v>
                </c:pt>
                <c:pt idx="137">
                  <c:v>45223</c:v>
                </c:pt>
                <c:pt idx="138">
                  <c:v>45224</c:v>
                </c:pt>
                <c:pt idx="139">
                  <c:v>45225</c:v>
                </c:pt>
                <c:pt idx="140">
                  <c:v>45226</c:v>
                </c:pt>
                <c:pt idx="141">
                  <c:v>45229</c:v>
                </c:pt>
                <c:pt idx="142">
                  <c:v>45230</c:v>
                </c:pt>
                <c:pt idx="143">
                  <c:v>45231</c:v>
                </c:pt>
                <c:pt idx="144">
                  <c:v>45232</c:v>
                </c:pt>
                <c:pt idx="145">
                  <c:v>45233</c:v>
                </c:pt>
                <c:pt idx="146">
                  <c:v>45236</c:v>
                </c:pt>
                <c:pt idx="147">
                  <c:v>45237</c:v>
                </c:pt>
                <c:pt idx="148">
                  <c:v>45238</c:v>
                </c:pt>
                <c:pt idx="149">
                  <c:v>45239</c:v>
                </c:pt>
                <c:pt idx="150">
                  <c:v>45240</c:v>
                </c:pt>
                <c:pt idx="151">
                  <c:v>45243</c:v>
                </c:pt>
                <c:pt idx="152">
                  <c:v>45244</c:v>
                </c:pt>
                <c:pt idx="153">
                  <c:v>45245</c:v>
                </c:pt>
                <c:pt idx="154">
                  <c:v>45246</c:v>
                </c:pt>
                <c:pt idx="155">
                  <c:v>45247</c:v>
                </c:pt>
                <c:pt idx="156">
                  <c:v>45250</c:v>
                </c:pt>
                <c:pt idx="157">
                  <c:v>45251</c:v>
                </c:pt>
                <c:pt idx="158">
                  <c:v>45252</c:v>
                </c:pt>
                <c:pt idx="159">
                  <c:v>45254</c:v>
                </c:pt>
                <c:pt idx="160">
                  <c:v>45257</c:v>
                </c:pt>
                <c:pt idx="161">
                  <c:v>45258</c:v>
                </c:pt>
                <c:pt idx="162">
                  <c:v>45259</c:v>
                </c:pt>
                <c:pt idx="163">
                  <c:v>45260</c:v>
                </c:pt>
                <c:pt idx="164">
                  <c:v>45261</c:v>
                </c:pt>
                <c:pt idx="165">
                  <c:v>45264</c:v>
                </c:pt>
                <c:pt idx="166">
                  <c:v>45265</c:v>
                </c:pt>
                <c:pt idx="167">
                  <c:v>45266</c:v>
                </c:pt>
                <c:pt idx="168">
                  <c:v>45267</c:v>
                </c:pt>
                <c:pt idx="169">
                  <c:v>45268</c:v>
                </c:pt>
                <c:pt idx="170">
                  <c:v>45271</c:v>
                </c:pt>
                <c:pt idx="171">
                  <c:v>45272</c:v>
                </c:pt>
                <c:pt idx="172">
                  <c:v>45273</c:v>
                </c:pt>
                <c:pt idx="173">
                  <c:v>45274</c:v>
                </c:pt>
                <c:pt idx="174">
                  <c:v>45275</c:v>
                </c:pt>
                <c:pt idx="175">
                  <c:v>45278</c:v>
                </c:pt>
                <c:pt idx="176">
                  <c:v>45279</c:v>
                </c:pt>
                <c:pt idx="177">
                  <c:v>45280</c:v>
                </c:pt>
                <c:pt idx="178">
                  <c:v>45281</c:v>
                </c:pt>
                <c:pt idx="179">
                  <c:v>45282</c:v>
                </c:pt>
                <c:pt idx="180">
                  <c:v>45286</c:v>
                </c:pt>
                <c:pt idx="181">
                  <c:v>45287</c:v>
                </c:pt>
                <c:pt idx="182">
                  <c:v>45288</c:v>
                </c:pt>
                <c:pt idx="183">
                  <c:v>45289</c:v>
                </c:pt>
                <c:pt idx="184">
                  <c:v>45293</c:v>
                </c:pt>
                <c:pt idx="185">
                  <c:v>45294</c:v>
                </c:pt>
                <c:pt idx="186">
                  <c:v>45295</c:v>
                </c:pt>
                <c:pt idx="187">
                  <c:v>45296</c:v>
                </c:pt>
                <c:pt idx="188">
                  <c:v>45299</c:v>
                </c:pt>
                <c:pt idx="189">
                  <c:v>45300</c:v>
                </c:pt>
                <c:pt idx="190">
                  <c:v>45301</c:v>
                </c:pt>
                <c:pt idx="191">
                  <c:v>45302</c:v>
                </c:pt>
                <c:pt idx="192">
                  <c:v>45303</c:v>
                </c:pt>
                <c:pt idx="193">
                  <c:v>45307</c:v>
                </c:pt>
                <c:pt idx="194">
                  <c:v>45308</c:v>
                </c:pt>
                <c:pt idx="195">
                  <c:v>45309</c:v>
                </c:pt>
                <c:pt idx="196">
                  <c:v>45310</c:v>
                </c:pt>
                <c:pt idx="197">
                  <c:v>45313</c:v>
                </c:pt>
                <c:pt idx="198">
                  <c:v>45314</c:v>
                </c:pt>
                <c:pt idx="199">
                  <c:v>45315</c:v>
                </c:pt>
                <c:pt idx="200">
                  <c:v>45316</c:v>
                </c:pt>
                <c:pt idx="201">
                  <c:v>45317</c:v>
                </c:pt>
                <c:pt idx="202">
                  <c:v>45320</c:v>
                </c:pt>
                <c:pt idx="203">
                  <c:v>45321</c:v>
                </c:pt>
                <c:pt idx="204">
                  <c:v>45322</c:v>
                </c:pt>
                <c:pt idx="205">
                  <c:v>45323</c:v>
                </c:pt>
                <c:pt idx="206">
                  <c:v>45324</c:v>
                </c:pt>
                <c:pt idx="207">
                  <c:v>45327</c:v>
                </c:pt>
                <c:pt idx="208">
                  <c:v>45328</c:v>
                </c:pt>
                <c:pt idx="209">
                  <c:v>45329</c:v>
                </c:pt>
                <c:pt idx="210">
                  <c:v>45330</c:v>
                </c:pt>
                <c:pt idx="211">
                  <c:v>45331</c:v>
                </c:pt>
                <c:pt idx="212">
                  <c:v>45334</c:v>
                </c:pt>
                <c:pt idx="213">
                  <c:v>45335</c:v>
                </c:pt>
                <c:pt idx="214">
                  <c:v>45336</c:v>
                </c:pt>
                <c:pt idx="215">
                  <c:v>45337</c:v>
                </c:pt>
                <c:pt idx="216">
                  <c:v>45338</c:v>
                </c:pt>
                <c:pt idx="217">
                  <c:v>45342</c:v>
                </c:pt>
                <c:pt idx="218">
                  <c:v>45343</c:v>
                </c:pt>
                <c:pt idx="219">
                  <c:v>45344</c:v>
                </c:pt>
                <c:pt idx="220">
                  <c:v>45345</c:v>
                </c:pt>
                <c:pt idx="221">
                  <c:v>45348</c:v>
                </c:pt>
                <c:pt idx="222">
                  <c:v>45349</c:v>
                </c:pt>
                <c:pt idx="223">
                  <c:v>45350</c:v>
                </c:pt>
                <c:pt idx="224">
                  <c:v>45351</c:v>
                </c:pt>
                <c:pt idx="225">
                  <c:v>45352</c:v>
                </c:pt>
                <c:pt idx="226">
                  <c:v>45355</c:v>
                </c:pt>
                <c:pt idx="227">
                  <c:v>45356</c:v>
                </c:pt>
                <c:pt idx="228">
                  <c:v>45357</c:v>
                </c:pt>
                <c:pt idx="229">
                  <c:v>45358</c:v>
                </c:pt>
                <c:pt idx="230">
                  <c:v>45359</c:v>
                </c:pt>
                <c:pt idx="231">
                  <c:v>45362</c:v>
                </c:pt>
                <c:pt idx="232">
                  <c:v>45363</c:v>
                </c:pt>
                <c:pt idx="233">
                  <c:v>45364</c:v>
                </c:pt>
                <c:pt idx="234">
                  <c:v>45365</c:v>
                </c:pt>
                <c:pt idx="235">
                  <c:v>45366</c:v>
                </c:pt>
                <c:pt idx="236">
                  <c:v>45369</c:v>
                </c:pt>
                <c:pt idx="237">
                  <c:v>45370</c:v>
                </c:pt>
                <c:pt idx="238">
                  <c:v>45371</c:v>
                </c:pt>
                <c:pt idx="239">
                  <c:v>45372</c:v>
                </c:pt>
                <c:pt idx="240">
                  <c:v>45373</c:v>
                </c:pt>
                <c:pt idx="241">
                  <c:v>45376</c:v>
                </c:pt>
                <c:pt idx="242">
                  <c:v>45377</c:v>
                </c:pt>
                <c:pt idx="243">
                  <c:v>45378</c:v>
                </c:pt>
                <c:pt idx="244">
                  <c:v>45379</c:v>
                </c:pt>
                <c:pt idx="245">
                  <c:v>45383</c:v>
                </c:pt>
                <c:pt idx="246">
                  <c:v>45384</c:v>
                </c:pt>
                <c:pt idx="247">
                  <c:v>45385</c:v>
                </c:pt>
                <c:pt idx="248">
                  <c:v>45386</c:v>
                </c:pt>
                <c:pt idx="249">
                  <c:v>45387</c:v>
                </c:pt>
              </c:numCache>
            </c:numRef>
          </c:cat>
          <c:val>
            <c:numRef>
              <c:f>SMA!$B$2:$B$252</c:f>
              <c:numCache>
                <c:formatCode>General</c:formatCode>
                <c:ptCount val="251"/>
                <c:pt idx="0">
                  <c:v>39.688023000000001</c:v>
                </c:pt>
                <c:pt idx="1">
                  <c:v>39.745083000000001</c:v>
                </c:pt>
                <c:pt idx="2">
                  <c:v>39.345638000000001</c:v>
                </c:pt>
                <c:pt idx="3">
                  <c:v>39.440742</c:v>
                </c:pt>
                <c:pt idx="4">
                  <c:v>39.174441999999999</c:v>
                </c:pt>
                <c:pt idx="5">
                  <c:v>39.164932</c:v>
                </c:pt>
                <c:pt idx="6">
                  <c:v>38.565761999999999</c:v>
                </c:pt>
                <c:pt idx="7">
                  <c:v>38.270930999999997</c:v>
                </c:pt>
                <c:pt idx="8">
                  <c:v>37.900013000000001</c:v>
                </c:pt>
                <c:pt idx="9">
                  <c:v>38.242396999999997</c:v>
                </c:pt>
                <c:pt idx="10">
                  <c:v>37.957076999999998</c:v>
                </c:pt>
                <c:pt idx="11">
                  <c:v>37.405459999999998</c:v>
                </c:pt>
                <c:pt idx="12">
                  <c:v>36.739716000000001</c:v>
                </c:pt>
                <c:pt idx="13">
                  <c:v>36.844329999999999</c:v>
                </c:pt>
                <c:pt idx="14">
                  <c:v>36.986992000000001</c:v>
                </c:pt>
                <c:pt idx="15">
                  <c:v>37.291336000000001</c:v>
                </c:pt>
                <c:pt idx="16">
                  <c:v>37.148670000000003</c:v>
                </c:pt>
                <c:pt idx="17">
                  <c:v>36.568519999999999</c:v>
                </c:pt>
                <c:pt idx="18">
                  <c:v>36.359282999999998</c:v>
                </c:pt>
                <c:pt idx="19">
                  <c:v>36.606563999999999</c:v>
                </c:pt>
                <c:pt idx="20">
                  <c:v>36.777755999999997</c:v>
                </c:pt>
                <c:pt idx="21">
                  <c:v>36.597050000000003</c:v>
                </c:pt>
                <c:pt idx="22">
                  <c:v>36.425860999999998</c:v>
                </c:pt>
                <c:pt idx="23">
                  <c:v>36.127842000000001</c:v>
                </c:pt>
                <c:pt idx="24">
                  <c:v>35.906726999999997</c:v>
                </c:pt>
                <c:pt idx="25">
                  <c:v>35.724068000000003</c:v>
                </c:pt>
                <c:pt idx="26">
                  <c:v>35.579864999999998</c:v>
                </c:pt>
                <c:pt idx="27">
                  <c:v>35.329909999999998</c:v>
                </c:pt>
                <c:pt idx="28">
                  <c:v>35.070346999999998</c:v>
                </c:pt>
                <c:pt idx="29">
                  <c:v>35.349136000000001</c:v>
                </c:pt>
                <c:pt idx="30">
                  <c:v>37.252628000000001</c:v>
                </c:pt>
                <c:pt idx="31">
                  <c:v>38.108234000000003</c:v>
                </c:pt>
                <c:pt idx="32">
                  <c:v>37.137264000000002</c:v>
                </c:pt>
                <c:pt idx="33">
                  <c:v>36.368178999999998</c:v>
                </c:pt>
                <c:pt idx="34">
                  <c:v>36.147067999999997</c:v>
                </c:pt>
                <c:pt idx="35">
                  <c:v>35.579864999999998</c:v>
                </c:pt>
                <c:pt idx="36">
                  <c:v>36.550837999999999</c:v>
                </c:pt>
                <c:pt idx="37">
                  <c:v>36.550837999999999</c:v>
                </c:pt>
                <c:pt idx="38">
                  <c:v>36.877701000000002</c:v>
                </c:pt>
                <c:pt idx="39">
                  <c:v>37.156489999999998</c:v>
                </c:pt>
                <c:pt idx="40">
                  <c:v>36.887309999999999</c:v>
                </c:pt>
                <c:pt idx="41">
                  <c:v>37.387217999999997</c:v>
                </c:pt>
                <c:pt idx="42">
                  <c:v>37.579490999999997</c:v>
                </c:pt>
                <c:pt idx="43">
                  <c:v>37.464129999999997</c:v>
                </c:pt>
                <c:pt idx="44">
                  <c:v>38.358189000000003</c:v>
                </c:pt>
                <c:pt idx="45">
                  <c:v>38.723506999999998</c:v>
                </c:pt>
                <c:pt idx="46">
                  <c:v>37.839058000000001</c:v>
                </c:pt>
                <c:pt idx="47">
                  <c:v>38.213988999999998</c:v>
                </c:pt>
                <c:pt idx="48">
                  <c:v>38.512008999999999</c:v>
                </c:pt>
                <c:pt idx="49">
                  <c:v>37.819831999999998</c:v>
                </c:pt>
                <c:pt idx="50">
                  <c:v>37.396832000000003</c:v>
                </c:pt>
                <c:pt idx="51">
                  <c:v>37.233401999999998</c:v>
                </c:pt>
                <c:pt idx="52">
                  <c:v>36.820019000000002</c:v>
                </c:pt>
                <c:pt idx="53">
                  <c:v>35.464503999999998</c:v>
                </c:pt>
                <c:pt idx="54">
                  <c:v>35.012664999999998</c:v>
                </c:pt>
                <c:pt idx="55">
                  <c:v>34.887690999999997</c:v>
                </c:pt>
                <c:pt idx="56">
                  <c:v>34.724254999999999</c:v>
                </c:pt>
                <c:pt idx="57">
                  <c:v>35.262619000000001</c:v>
                </c:pt>
                <c:pt idx="58">
                  <c:v>35.233775999999999</c:v>
                </c:pt>
                <c:pt idx="59">
                  <c:v>35.051121000000002</c:v>
                </c:pt>
                <c:pt idx="60">
                  <c:v>34.253193000000003</c:v>
                </c:pt>
                <c:pt idx="61">
                  <c:v>34.157055</c:v>
                </c:pt>
                <c:pt idx="62">
                  <c:v>34.301262000000001</c:v>
                </c:pt>
                <c:pt idx="63">
                  <c:v>34.628120000000003</c:v>
                </c:pt>
                <c:pt idx="64">
                  <c:v>34.599280999999998</c:v>
                </c:pt>
                <c:pt idx="65">
                  <c:v>34.666575999999999</c:v>
                </c:pt>
                <c:pt idx="66">
                  <c:v>34.916527000000002</c:v>
                </c:pt>
                <c:pt idx="67">
                  <c:v>34.474303999999997</c:v>
                </c:pt>
                <c:pt idx="68">
                  <c:v>34.839618999999999</c:v>
                </c:pt>
                <c:pt idx="69">
                  <c:v>35.031891000000002</c:v>
                </c:pt>
                <c:pt idx="70">
                  <c:v>35.349136000000001</c:v>
                </c:pt>
                <c:pt idx="71">
                  <c:v>35.954796000000002</c:v>
                </c:pt>
                <c:pt idx="72">
                  <c:v>36.060543000000003</c:v>
                </c:pt>
                <c:pt idx="73">
                  <c:v>35.627934000000003</c:v>
                </c:pt>
                <c:pt idx="74">
                  <c:v>35.772137000000001</c:v>
                </c:pt>
                <c:pt idx="75">
                  <c:v>35.188892000000003</c:v>
                </c:pt>
                <c:pt idx="76">
                  <c:v>35.062527000000003</c:v>
                </c:pt>
                <c:pt idx="77">
                  <c:v>35.052807000000001</c:v>
                </c:pt>
                <c:pt idx="78">
                  <c:v>34.615375999999998</c:v>
                </c:pt>
                <c:pt idx="79">
                  <c:v>34.362636999999999</c:v>
                </c:pt>
                <c:pt idx="80">
                  <c:v>34.022410999999998</c:v>
                </c:pt>
                <c:pt idx="81">
                  <c:v>34.041851000000001</c:v>
                </c:pt>
                <c:pt idx="82">
                  <c:v>34.683418000000003</c:v>
                </c:pt>
                <c:pt idx="83">
                  <c:v>34.644534999999998</c:v>
                </c:pt>
                <c:pt idx="84">
                  <c:v>34.838951000000002</c:v>
                </c:pt>
                <c:pt idx="85">
                  <c:v>34.722301000000002</c:v>
                </c:pt>
                <c:pt idx="86">
                  <c:v>35.033363000000001</c:v>
                </c:pt>
                <c:pt idx="87">
                  <c:v>35.062527000000003</c:v>
                </c:pt>
                <c:pt idx="88">
                  <c:v>34.401516000000001</c:v>
                </c:pt>
                <c:pt idx="89">
                  <c:v>34.489001999999999</c:v>
                </c:pt>
                <c:pt idx="90">
                  <c:v>35.490234000000001</c:v>
                </c:pt>
                <c:pt idx="91">
                  <c:v>35.636043999999998</c:v>
                </c:pt>
                <c:pt idx="92">
                  <c:v>35.976269000000002</c:v>
                </c:pt>
                <c:pt idx="93">
                  <c:v>35.811016000000002</c:v>
                </c:pt>
                <c:pt idx="94">
                  <c:v>35.636043999999998</c:v>
                </c:pt>
                <c:pt idx="95">
                  <c:v>35.150013000000001</c:v>
                </c:pt>
                <c:pt idx="96">
                  <c:v>35.363869000000001</c:v>
                </c:pt>
                <c:pt idx="97">
                  <c:v>35.198611999999997</c:v>
                </c:pt>
                <c:pt idx="98">
                  <c:v>35.140293</c:v>
                </c:pt>
                <c:pt idx="99">
                  <c:v>34.897274000000003</c:v>
                </c:pt>
                <c:pt idx="100">
                  <c:v>34.391800000000003</c:v>
                </c:pt>
                <c:pt idx="101">
                  <c:v>34.780624000000003</c:v>
                </c:pt>
                <c:pt idx="102">
                  <c:v>34.391800000000003</c:v>
                </c:pt>
                <c:pt idx="103">
                  <c:v>33.410007</c:v>
                </c:pt>
                <c:pt idx="104">
                  <c:v>33.322521000000002</c:v>
                </c:pt>
                <c:pt idx="105">
                  <c:v>33.293362000000002</c:v>
                </c:pt>
                <c:pt idx="106">
                  <c:v>32.992019999999997</c:v>
                </c:pt>
                <c:pt idx="107">
                  <c:v>33.196151999999998</c:v>
                </c:pt>
                <c:pt idx="108">
                  <c:v>33.128109000000002</c:v>
                </c:pt>
                <c:pt idx="109">
                  <c:v>33.196151999999998</c:v>
                </c:pt>
                <c:pt idx="110">
                  <c:v>33.118385000000004</c:v>
                </c:pt>
                <c:pt idx="111">
                  <c:v>32.700397000000002</c:v>
                </c:pt>
                <c:pt idx="112">
                  <c:v>33.040622999999997</c:v>
                </c:pt>
                <c:pt idx="113">
                  <c:v>32.680957999999997</c:v>
                </c:pt>
                <c:pt idx="114">
                  <c:v>31.932462999999998</c:v>
                </c:pt>
                <c:pt idx="115">
                  <c:v>31.776931999999999</c:v>
                </c:pt>
                <c:pt idx="116">
                  <c:v>32.05883</c:v>
                </c:pt>
                <c:pt idx="117">
                  <c:v>31.495032999999999</c:v>
                </c:pt>
                <c:pt idx="118">
                  <c:v>31.203410999999999</c:v>
                </c:pt>
                <c:pt idx="119">
                  <c:v>31.193691000000001</c:v>
                </c:pt>
                <c:pt idx="120">
                  <c:v>32.243523000000003</c:v>
                </c:pt>
                <c:pt idx="121">
                  <c:v>32.992019999999997</c:v>
                </c:pt>
                <c:pt idx="122">
                  <c:v>32.953136000000001</c:v>
                </c:pt>
                <c:pt idx="123">
                  <c:v>32.379615999999999</c:v>
                </c:pt>
                <c:pt idx="124">
                  <c:v>32.535148999999997</c:v>
                </c:pt>
                <c:pt idx="125">
                  <c:v>32.204642999999997</c:v>
                </c:pt>
                <c:pt idx="126">
                  <c:v>32.272686</c:v>
                </c:pt>
                <c:pt idx="127">
                  <c:v>32.243523000000003</c:v>
                </c:pt>
                <c:pt idx="128">
                  <c:v>32.185200000000002</c:v>
                </c:pt>
                <c:pt idx="129">
                  <c:v>32.000506999999999</c:v>
                </c:pt>
                <c:pt idx="130">
                  <c:v>31.213132999999999</c:v>
                </c:pt>
                <c:pt idx="131">
                  <c:v>32.340733</c:v>
                </c:pt>
                <c:pt idx="132">
                  <c:v>31.835258</c:v>
                </c:pt>
                <c:pt idx="133">
                  <c:v>30.532684</c:v>
                </c:pt>
                <c:pt idx="134">
                  <c:v>30.318829000000001</c:v>
                </c:pt>
                <c:pt idx="135">
                  <c:v>29.793911000000001</c:v>
                </c:pt>
                <c:pt idx="136">
                  <c:v>29.978605000000002</c:v>
                </c:pt>
                <c:pt idx="137">
                  <c:v>29.580057</c:v>
                </c:pt>
                <c:pt idx="138">
                  <c:v>29.871676999999998</c:v>
                </c:pt>
                <c:pt idx="139">
                  <c:v>30.289667000000001</c:v>
                </c:pt>
                <c:pt idx="140">
                  <c:v>29.268995</c:v>
                </c:pt>
                <c:pt idx="141">
                  <c:v>29.696702999999999</c:v>
                </c:pt>
                <c:pt idx="142">
                  <c:v>29.706424999999999</c:v>
                </c:pt>
                <c:pt idx="143">
                  <c:v>29.657821999999999</c:v>
                </c:pt>
                <c:pt idx="144">
                  <c:v>29.648102000000002</c:v>
                </c:pt>
                <c:pt idx="145">
                  <c:v>30.386873000000001</c:v>
                </c:pt>
                <c:pt idx="146">
                  <c:v>30.309108999999999</c:v>
                </c:pt>
                <c:pt idx="147">
                  <c:v>30.377153</c:v>
                </c:pt>
                <c:pt idx="148">
                  <c:v>29.959164000000001</c:v>
                </c:pt>
                <c:pt idx="149">
                  <c:v>29.239985999999998</c:v>
                </c:pt>
                <c:pt idx="150">
                  <c:v>29.042950000000001</c:v>
                </c:pt>
                <c:pt idx="151">
                  <c:v>28.550363999999998</c:v>
                </c:pt>
                <c:pt idx="152">
                  <c:v>28.826212000000002</c:v>
                </c:pt>
                <c:pt idx="153">
                  <c:v>29.742425999999998</c:v>
                </c:pt>
                <c:pt idx="154">
                  <c:v>29.328651000000001</c:v>
                </c:pt>
                <c:pt idx="155">
                  <c:v>29.476427000000001</c:v>
                </c:pt>
                <c:pt idx="156">
                  <c:v>29.535537999999999</c:v>
                </c:pt>
                <c:pt idx="157">
                  <c:v>29.850794</c:v>
                </c:pt>
                <c:pt idx="158">
                  <c:v>29.870497</c:v>
                </c:pt>
                <c:pt idx="159">
                  <c:v>30.047829</c:v>
                </c:pt>
                <c:pt idx="160">
                  <c:v>29.693165</c:v>
                </c:pt>
                <c:pt idx="161">
                  <c:v>29.249838</c:v>
                </c:pt>
                <c:pt idx="162">
                  <c:v>29.634056000000001</c:v>
                </c:pt>
                <c:pt idx="163">
                  <c:v>30.018272</c:v>
                </c:pt>
                <c:pt idx="164">
                  <c:v>28.481401000000002</c:v>
                </c:pt>
                <c:pt idx="165">
                  <c:v>28.845917</c:v>
                </c:pt>
                <c:pt idx="166">
                  <c:v>28.658733000000002</c:v>
                </c:pt>
                <c:pt idx="167">
                  <c:v>28.36318</c:v>
                </c:pt>
                <c:pt idx="168">
                  <c:v>28.205551</c:v>
                </c:pt>
                <c:pt idx="169">
                  <c:v>28.353328999999999</c:v>
                </c:pt>
                <c:pt idx="170">
                  <c:v>28.215402999999998</c:v>
                </c:pt>
                <c:pt idx="171">
                  <c:v>28.156293999999999</c:v>
                </c:pt>
                <c:pt idx="172">
                  <c:v>26.264756999999999</c:v>
                </c:pt>
                <c:pt idx="173">
                  <c:v>25.742615000000001</c:v>
                </c:pt>
                <c:pt idx="174">
                  <c:v>26.235202999999998</c:v>
                </c:pt>
                <c:pt idx="175">
                  <c:v>26.658826999999999</c:v>
                </c:pt>
                <c:pt idx="176">
                  <c:v>27.742519000000001</c:v>
                </c:pt>
                <c:pt idx="177">
                  <c:v>27.220376999999999</c:v>
                </c:pt>
                <c:pt idx="178">
                  <c:v>27.890294999999998</c:v>
                </c:pt>
                <c:pt idx="179">
                  <c:v>27.978961999999999</c:v>
                </c:pt>
                <c:pt idx="180">
                  <c:v>27.988813</c:v>
                </c:pt>
                <c:pt idx="181">
                  <c:v>28.185849999999999</c:v>
                </c:pt>
                <c:pt idx="182">
                  <c:v>28.36318</c:v>
                </c:pt>
                <c:pt idx="183">
                  <c:v>28.36318</c:v>
                </c:pt>
                <c:pt idx="184">
                  <c:v>29.289244</c:v>
                </c:pt>
                <c:pt idx="185">
                  <c:v>29.289244</c:v>
                </c:pt>
                <c:pt idx="186">
                  <c:v>28.658733000000002</c:v>
                </c:pt>
                <c:pt idx="187">
                  <c:v>29.033097999999999</c:v>
                </c:pt>
                <c:pt idx="188">
                  <c:v>29.141468</c:v>
                </c:pt>
                <c:pt idx="189">
                  <c:v>28.964136</c:v>
                </c:pt>
                <c:pt idx="190">
                  <c:v>28.560214999999999</c:v>
                </c:pt>
                <c:pt idx="191">
                  <c:v>27.978961999999999</c:v>
                </c:pt>
                <c:pt idx="192">
                  <c:v>28.274515000000001</c:v>
                </c:pt>
                <c:pt idx="193">
                  <c:v>27.900148000000002</c:v>
                </c:pt>
                <c:pt idx="194">
                  <c:v>27.732668</c:v>
                </c:pt>
                <c:pt idx="195">
                  <c:v>27.673556999999999</c:v>
                </c:pt>
                <c:pt idx="196">
                  <c:v>27.860742999999999</c:v>
                </c:pt>
                <c:pt idx="197">
                  <c:v>27.890294999999998</c:v>
                </c:pt>
                <c:pt idx="198">
                  <c:v>28.008517999999999</c:v>
                </c:pt>
                <c:pt idx="199">
                  <c:v>27.91</c:v>
                </c:pt>
                <c:pt idx="200">
                  <c:v>27.469999000000001</c:v>
                </c:pt>
                <c:pt idx="201">
                  <c:v>27.469999000000001</c:v>
                </c:pt>
                <c:pt idx="202">
                  <c:v>27.48</c:v>
                </c:pt>
                <c:pt idx="203">
                  <c:v>27.02</c:v>
                </c:pt>
                <c:pt idx="204">
                  <c:v>27.08</c:v>
                </c:pt>
                <c:pt idx="205">
                  <c:v>27.290001</c:v>
                </c:pt>
                <c:pt idx="206">
                  <c:v>26.93</c:v>
                </c:pt>
                <c:pt idx="207">
                  <c:v>26.57</c:v>
                </c:pt>
                <c:pt idx="208">
                  <c:v>27.5</c:v>
                </c:pt>
                <c:pt idx="209">
                  <c:v>27.559999000000001</c:v>
                </c:pt>
                <c:pt idx="210">
                  <c:v>27.57</c:v>
                </c:pt>
                <c:pt idx="211">
                  <c:v>27.559999000000001</c:v>
                </c:pt>
                <c:pt idx="212">
                  <c:v>27.66</c:v>
                </c:pt>
                <c:pt idx="213">
                  <c:v>26.969999000000001</c:v>
                </c:pt>
                <c:pt idx="214">
                  <c:v>27.110001</c:v>
                </c:pt>
                <c:pt idx="215">
                  <c:v>27.51</c:v>
                </c:pt>
                <c:pt idx="216">
                  <c:v>27.620000999999998</c:v>
                </c:pt>
                <c:pt idx="217">
                  <c:v>27.59</c:v>
                </c:pt>
                <c:pt idx="218">
                  <c:v>27.67</c:v>
                </c:pt>
                <c:pt idx="219">
                  <c:v>27.549999</c:v>
                </c:pt>
                <c:pt idx="220">
                  <c:v>27.76</c:v>
                </c:pt>
                <c:pt idx="221">
                  <c:v>27.18</c:v>
                </c:pt>
                <c:pt idx="222">
                  <c:v>26.889999</c:v>
                </c:pt>
                <c:pt idx="223">
                  <c:v>27.040001</c:v>
                </c:pt>
                <c:pt idx="224">
                  <c:v>26.559999000000001</c:v>
                </c:pt>
                <c:pt idx="225">
                  <c:v>26.59</c:v>
                </c:pt>
                <c:pt idx="226">
                  <c:v>25.889999</c:v>
                </c:pt>
                <c:pt idx="227">
                  <c:v>26.08</c:v>
                </c:pt>
                <c:pt idx="228">
                  <c:v>27.190000999999999</c:v>
                </c:pt>
                <c:pt idx="229">
                  <c:v>26.790001</c:v>
                </c:pt>
                <c:pt idx="230">
                  <c:v>27.219999000000001</c:v>
                </c:pt>
                <c:pt idx="231">
                  <c:v>28.370000999999998</c:v>
                </c:pt>
                <c:pt idx="232">
                  <c:v>28.01</c:v>
                </c:pt>
                <c:pt idx="233">
                  <c:v>28.219999000000001</c:v>
                </c:pt>
                <c:pt idx="234">
                  <c:v>28.129999000000002</c:v>
                </c:pt>
                <c:pt idx="235">
                  <c:v>27.940000999999999</c:v>
                </c:pt>
                <c:pt idx="236">
                  <c:v>27.719999000000001</c:v>
                </c:pt>
                <c:pt idx="237">
                  <c:v>27.629999000000002</c:v>
                </c:pt>
                <c:pt idx="238">
                  <c:v>27.700001</c:v>
                </c:pt>
                <c:pt idx="239">
                  <c:v>27.66</c:v>
                </c:pt>
                <c:pt idx="240">
                  <c:v>27.360001</c:v>
                </c:pt>
                <c:pt idx="241">
                  <c:v>27.43</c:v>
                </c:pt>
                <c:pt idx="242">
                  <c:v>27.59</c:v>
                </c:pt>
                <c:pt idx="243">
                  <c:v>27.780000999999999</c:v>
                </c:pt>
                <c:pt idx="244">
                  <c:v>27.75</c:v>
                </c:pt>
                <c:pt idx="245">
                  <c:v>27.719999000000001</c:v>
                </c:pt>
                <c:pt idx="246">
                  <c:v>27.549999</c:v>
                </c:pt>
                <c:pt idx="247">
                  <c:v>27.219999000000001</c:v>
                </c:pt>
                <c:pt idx="248">
                  <c:v>26.65</c:v>
                </c:pt>
                <c:pt idx="249">
                  <c:v>26.66</c:v>
                </c:pt>
              </c:numCache>
            </c:numRef>
          </c:val>
          <c:smooth val="0"/>
          <c:extLst>
            <c:ext xmlns:c16="http://schemas.microsoft.com/office/drawing/2014/chart" uri="{C3380CC4-5D6E-409C-BE32-E72D297353CC}">
              <c16:uniqueId val="{00000000-BA56-4C28-A767-DE43A9F35902}"/>
            </c:ext>
          </c:extLst>
        </c:ser>
        <c:ser>
          <c:idx val="1"/>
          <c:order val="1"/>
          <c:tx>
            <c:strRef>
              <c:f>SMA!$C$1</c:f>
              <c:strCache>
                <c:ptCount val="1"/>
                <c:pt idx="0">
                  <c:v>SMA20</c:v>
                </c:pt>
              </c:strCache>
            </c:strRef>
          </c:tx>
          <c:spPr>
            <a:ln w="28575" cap="rnd">
              <a:solidFill>
                <a:schemeClr val="accent2"/>
              </a:solidFill>
              <a:round/>
            </a:ln>
            <a:effectLst/>
          </c:spPr>
          <c:marker>
            <c:symbol val="none"/>
          </c:marker>
          <c:cat>
            <c:numRef>
              <c:f>SMA!$A$2:$A$252</c:f>
              <c:numCache>
                <c:formatCode>m/d/yyyy</c:formatCode>
                <c:ptCount val="251"/>
                <c:pt idx="0">
                  <c:v>45026</c:v>
                </c:pt>
                <c:pt idx="1">
                  <c:v>45027</c:v>
                </c:pt>
                <c:pt idx="2">
                  <c:v>45028</c:v>
                </c:pt>
                <c:pt idx="3">
                  <c:v>45029</c:v>
                </c:pt>
                <c:pt idx="4">
                  <c:v>45030</c:v>
                </c:pt>
                <c:pt idx="5">
                  <c:v>45033</c:v>
                </c:pt>
                <c:pt idx="6">
                  <c:v>45034</c:v>
                </c:pt>
                <c:pt idx="7">
                  <c:v>45035</c:v>
                </c:pt>
                <c:pt idx="8">
                  <c:v>45036</c:v>
                </c:pt>
                <c:pt idx="9">
                  <c:v>45037</c:v>
                </c:pt>
                <c:pt idx="10">
                  <c:v>45040</c:v>
                </c:pt>
                <c:pt idx="11">
                  <c:v>45041</c:v>
                </c:pt>
                <c:pt idx="12">
                  <c:v>45042</c:v>
                </c:pt>
                <c:pt idx="13">
                  <c:v>45043</c:v>
                </c:pt>
                <c:pt idx="14">
                  <c:v>45044</c:v>
                </c:pt>
                <c:pt idx="15">
                  <c:v>45047</c:v>
                </c:pt>
                <c:pt idx="16">
                  <c:v>45048</c:v>
                </c:pt>
                <c:pt idx="17">
                  <c:v>45049</c:v>
                </c:pt>
                <c:pt idx="18">
                  <c:v>45050</c:v>
                </c:pt>
                <c:pt idx="19">
                  <c:v>45051</c:v>
                </c:pt>
                <c:pt idx="20">
                  <c:v>45054</c:v>
                </c:pt>
                <c:pt idx="21">
                  <c:v>45055</c:v>
                </c:pt>
                <c:pt idx="22">
                  <c:v>45056</c:v>
                </c:pt>
                <c:pt idx="23">
                  <c:v>45057</c:v>
                </c:pt>
                <c:pt idx="24">
                  <c:v>45058</c:v>
                </c:pt>
                <c:pt idx="25">
                  <c:v>45061</c:v>
                </c:pt>
                <c:pt idx="26">
                  <c:v>45062</c:v>
                </c:pt>
                <c:pt idx="27">
                  <c:v>45063</c:v>
                </c:pt>
                <c:pt idx="28">
                  <c:v>45064</c:v>
                </c:pt>
                <c:pt idx="29">
                  <c:v>45065</c:v>
                </c:pt>
                <c:pt idx="30">
                  <c:v>45068</c:v>
                </c:pt>
                <c:pt idx="31">
                  <c:v>45069</c:v>
                </c:pt>
                <c:pt idx="32">
                  <c:v>45070</c:v>
                </c:pt>
                <c:pt idx="33">
                  <c:v>45071</c:v>
                </c:pt>
                <c:pt idx="34">
                  <c:v>45072</c:v>
                </c:pt>
                <c:pt idx="35">
                  <c:v>45076</c:v>
                </c:pt>
                <c:pt idx="36">
                  <c:v>45077</c:v>
                </c:pt>
                <c:pt idx="37">
                  <c:v>45078</c:v>
                </c:pt>
                <c:pt idx="38">
                  <c:v>45079</c:v>
                </c:pt>
                <c:pt idx="39">
                  <c:v>45082</c:v>
                </c:pt>
                <c:pt idx="40">
                  <c:v>45083</c:v>
                </c:pt>
                <c:pt idx="41">
                  <c:v>45084</c:v>
                </c:pt>
                <c:pt idx="42">
                  <c:v>45085</c:v>
                </c:pt>
                <c:pt idx="43">
                  <c:v>45086</c:v>
                </c:pt>
                <c:pt idx="44">
                  <c:v>45089</c:v>
                </c:pt>
                <c:pt idx="45">
                  <c:v>45090</c:v>
                </c:pt>
                <c:pt idx="46">
                  <c:v>45091</c:v>
                </c:pt>
                <c:pt idx="47">
                  <c:v>45092</c:v>
                </c:pt>
                <c:pt idx="48">
                  <c:v>45093</c:v>
                </c:pt>
                <c:pt idx="49">
                  <c:v>45097</c:v>
                </c:pt>
                <c:pt idx="50">
                  <c:v>45098</c:v>
                </c:pt>
                <c:pt idx="51">
                  <c:v>45099</c:v>
                </c:pt>
                <c:pt idx="52">
                  <c:v>45100</c:v>
                </c:pt>
                <c:pt idx="53">
                  <c:v>45103</c:v>
                </c:pt>
                <c:pt idx="54">
                  <c:v>45104</c:v>
                </c:pt>
                <c:pt idx="55">
                  <c:v>45105</c:v>
                </c:pt>
                <c:pt idx="56">
                  <c:v>45106</c:v>
                </c:pt>
                <c:pt idx="57">
                  <c:v>45107</c:v>
                </c:pt>
                <c:pt idx="58">
                  <c:v>45110</c:v>
                </c:pt>
                <c:pt idx="59">
                  <c:v>45112</c:v>
                </c:pt>
                <c:pt idx="60">
                  <c:v>45113</c:v>
                </c:pt>
                <c:pt idx="61">
                  <c:v>45114</c:v>
                </c:pt>
                <c:pt idx="62">
                  <c:v>45117</c:v>
                </c:pt>
                <c:pt idx="63">
                  <c:v>45118</c:v>
                </c:pt>
                <c:pt idx="64">
                  <c:v>45119</c:v>
                </c:pt>
                <c:pt idx="65">
                  <c:v>45120</c:v>
                </c:pt>
                <c:pt idx="66">
                  <c:v>45121</c:v>
                </c:pt>
                <c:pt idx="67">
                  <c:v>45124</c:v>
                </c:pt>
                <c:pt idx="68">
                  <c:v>45125</c:v>
                </c:pt>
                <c:pt idx="69">
                  <c:v>45126</c:v>
                </c:pt>
                <c:pt idx="70">
                  <c:v>45127</c:v>
                </c:pt>
                <c:pt idx="71">
                  <c:v>45128</c:v>
                </c:pt>
                <c:pt idx="72">
                  <c:v>45131</c:v>
                </c:pt>
                <c:pt idx="73">
                  <c:v>45132</c:v>
                </c:pt>
                <c:pt idx="74">
                  <c:v>45133</c:v>
                </c:pt>
                <c:pt idx="75">
                  <c:v>45134</c:v>
                </c:pt>
                <c:pt idx="76">
                  <c:v>45135</c:v>
                </c:pt>
                <c:pt idx="77">
                  <c:v>45138</c:v>
                </c:pt>
                <c:pt idx="78">
                  <c:v>45139</c:v>
                </c:pt>
                <c:pt idx="79">
                  <c:v>45140</c:v>
                </c:pt>
                <c:pt idx="80">
                  <c:v>45141</c:v>
                </c:pt>
                <c:pt idx="81">
                  <c:v>45142</c:v>
                </c:pt>
                <c:pt idx="82">
                  <c:v>45145</c:v>
                </c:pt>
                <c:pt idx="83">
                  <c:v>45146</c:v>
                </c:pt>
                <c:pt idx="84">
                  <c:v>45147</c:v>
                </c:pt>
                <c:pt idx="85">
                  <c:v>45148</c:v>
                </c:pt>
                <c:pt idx="86">
                  <c:v>45149</c:v>
                </c:pt>
                <c:pt idx="87">
                  <c:v>45152</c:v>
                </c:pt>
                <c:pt idx="88">
                  <c:v>45153</c:v>
                </c:pt>
                <c:pt idx="89">
                  <c:v>45154</c:v>
                </c:pt>
                <c:pt idx="90">
                  <c:v>45155</c:v>
                </c:pt>
                <c:pt idx="91">
                  <c:v>45156</c:v>
                </c:pt>
                <c:pt idx="92">
                  <c:v>45159</c:v>
                </c:pt>
                <c:pt idx="93">
                  <c:v>45160</c:v>
                </c:pt>
                <c:pt idx="94">
                  <c:v>45161</c:v>
                </c:pt>
                <c:pt idx="95">
                  <c:v>45162</c:v>
                </c:pt>
                <c:pt idx="96">
                  <c:v>45163</c:v>
                </c:pt>
                <c:pt idx="97">
                  <c:v>45166</c:v>
                </c:pt>
                <c:pt idx="98">
                  <c:v>45167</c:v>
                </c:pt>
                <c:pt idx="99">
                  <c:v>45168</c:v>
                </c:pt>
                <c:pt idx="100">
                  <c:v>45169</c:v>
                </c:pt>
                <c:pt idx="101">
                  <c:v>45170</c:v>
                </c:pt>
                <c:pt idx="102">
                  <c:v>45174</c:v>
                </c:pt>
                <c:pt idx="103">
                  <c:v>45175</c:v>
                </c:pt>
                <c:pt idx="104">
                  <c:v>45176</c:v>
                </c:pt>
                <c:pt idx="105">
                  <c:v>45177</c:v>
                </c:pt>
                <c:pt idx="106">
                  <c:v>45180</c:v>
                </c:pt>
                <c:pt idx="107">
                  <c:v>45181</c:v>
                </c:pt>
                <c:pt idx="108">
                  <c:v>45182</c:v>
                </c:pt>
                <c:pt idx="109">
                  <c:v>45183</c:v>
                </c:pt>
                <c:pt idx="110">
                  <c:v>45184</c:v>
                </c:pt>
                <c:pt idx="111">
                  <c:v>45187</c:v>
                </c:pt>
                <c:pt idx="112">
                  <c:v>45188</c:v>
                </c:pt>
                <c:pt idx="113">
                  <c:v>45189</c:v>
                </c:pt>
                <c:pt idx="114">
                  <c:v>45190</c:v>
                </c:pt>
                <c:pt idx="115">
                  <c:v>45191</c:v>
                </c:pt>
                <c:pt idx="116">
                  <c:v>45194</c:v>
                </c:pt>
                <c:pt idx="117">
                  <c:v>45195</c:v>
                </c:pt>
                <c:pt idx="118">
                  <c:v>45196</c:v>
                </c:pt>
                <c:pt idx="119">
                  <c:v>45197</c:v>
                </c:pt>
                <c:pt idx="120">
                  <c:v>45198</c:v>
                </c:pt>
                <c:pt idx="121">
                  <c:v>45201</c:v>
                </c:pt>
                <c:pt idx="122">
                  <c:v>45202</c:v>
                </c:pt>
                <c:pt idx="123">
                  <c:v>45203</c:v>
                </c:pt>
                <c:pt idx="124">
                  <c:v>45204</c:v>
                </c:pt>
                <c:pt idx="125">
                  <c:v>45205</c:v>
                </c:pt>
                <c:pt idx="126">
                  <c:v>45208</c:v>
                </c:pt>
                <c:pt idx="127">
                  <c:v>45209</c:v>
                </c:pt>
                <c:pt idx="128">
                  <c:v>45210</c:v>
                </c:pt>
                <c:pt idx="129">
                  <c:v>45211</c:v>
                </c:pt>
                <c:pt idx="130">
                  <c:v>45212</c:v>
                </c:pt>
                <c:pt idx="131">
                  <c:v>45215</c:v>
                </c:pt>
                <c:pt idx="132">
                  <c:v>45216</c:v>
                </c:pt>
                <c:pt idx="133">
                  <c:v>45217</c:v>
                </c:pt>
                <c:pt idx="134">
                  <c:v>45218</c:v>
                </c:pt>
                <c:pt idx="135">
                  <c:v>45219</c:v>
                </c:pt>
                <c:pt idx="136">
                  <c:v>45222</c:v>
                </c:pt>
                <c:pt idx="137">
                  <c:v>45223</c:v>
                </c:pt>
                <c:pt idx="138">
                  <c:v>45224</c:v>
                </c:pt>
                <c:pt idx="139">
                  <c:v>45225</c:v>
                </c:pt>
                <c:pt idx="140">
                  <c:v>45226</c:v>
                </c:pt>
                <c:pt idx="141">
                  <c:v>45229</c:v>
                </c:pt>
                <c:pt idx="142">
                  <c:v>45230</c:v>
                </c:pt>
                <c:pt idx="143">
                  <c:v>45231</c:v>
                </c:pt>
                <c:pt idx="144">
                  <c:v>45232</c:v>
                </c:pt>
                <c:pt idx="145">
                  <c:v>45233</c:v>
                </c:pt>
                <c:pt idx="146">
                  <c:v>45236</c:v>
                </c:pt>
                <c:pt idx="147">
                  <c:v>45237</c:v>
                </c:pt>
                <c:pt idx="148">
                  <c:v>45238</c:v>
                </c:pt>
                <c:pt idx="149">
                  <c:v>45239</c:v>
                </c:pt>
                <c:pt idx="150">
                  <c:v>45240</c:v>
                </c:pt>
                <c:pt idx="151">
                  <c:v>45243</c:v>
                </c:pt>
                <c:pt idx="152">
                  <c:v>45244</c:v>
                </c:pt>
                <c:pt idx="153">
                  <c:v>45245</c:v>
                </c:pt>
                <c:pt idx="154">
                  <c:v>45246</c:v>
                </c:pt>
                <c:pt idx="155">
                  <c:v>45247</c:v>
                </c:pt>
                <c:pt idx="156">
                  <c:v>45250</c:v>
                </c:pt>
                <c:pt idx="157">
                  <c:v>45251</c:v>
                </c:pt>
                <c:pt idx="158">
                  <c:v>45252</c:v>
                </c:pt>
                <c:pt idx="159">
                  <c:v>45254</c:v>
                </c:pt>
                <c:pt idx="160">
                  <c:v>45257</c:v>
                </c:pt>
                <c:pt idx="161">
                  <c:v>45258</c:v>
                </c:pt>
                <c:pt idx="162">
                  <c:v>45259</c:v>
                </c:pt>
                <c:pt idx="163">
                  <c:v>45260</c:v>
                </c:pt>
                <c:pt idx="164">
                  <c:v>45261</c:v>
                </c:pt>
                <c:pt idx="165">
                  <c:v>45264</c:v>
                </c:pt>
                <c:pt idx="166">
                  <c:v>45265</c:v>
                </c:pt>
                <c:pt idx="167">
                  <c:v>45266</c:v>
                </c:pt>
                <c:pt idx="168">
                  <c:v>45267</c:v>
                </c:pt>
                <c:pt idx="169">
                  <c:v>45268</c:v>
                </c:pt>
                <c:pt idx="170">
                  <c:v>45271</c:v>
                </c:pt>
                <c:pt idx="171">
                  <c:v>45272</c:v>
                </c:pt>
                <c:pt idx="172">
                  <c:v>45273</c:v>
                </c:pt>
                <c:pt idx="173">
                  <c:v>45274</c:v>
                </c:pt>
                <c:pt idx="174">
                  <c:v>45275</c:v>
                </c:pt>
                <c:pt idx="175">
                  <c:v>45278</c:v>
                </c:pt>
                <c:pt idx="176">
                  <c:v>45279</c:v>
                </c:pt>
                <c:pt idx="177">
                  <c:v>45280</c:v>
                </c:pt>
                <c:pt idx="178">
                  <c:v>45281</c:v>
                </c:pt>
                <c:pt idx="179">
                  <c:v>45282</c:v>
                </c:pt>
                <c:pt idx="180">
                  <c:v>45286</c:v>
                </c:pt>
                <c:pt idx="181">
                  <c:v>45287</c:v>
                </c:pt>
                <c:pt idx="182">
                  <c:v>45288</c:v>
                </c:pt>
                <c:pt idx="183">
                  <c:v>45289</c:v>
                </c:pt>
                <c:pt idx="184">
                  <c:v>45293</c:v>
                </c:pt>
                <c:pt idx="185">
                  <c:v>45294</c:v>
                </c:pt>
                <c:pt idx="186">
                  <c:v>45295</c:v>
                </c:pt>
                <c:pt idx="187">
                  <c:v>45296</c:v>
                </c:pt>
                <c:pt idx="188">
                  <c:v>45299</c:v>
                </c:pt>
                <c:pt idx="189">
                  <c:v>45300</c:v>
                </c:pt>
                <c:pt idx="190">
                  <c:v>45301</c:v>
                </c:pt>
                <c:pt idx="191">
                  <c:v>45302</c:v>
                </c:pt>
                <c:pt idx="192">
                  <c:v>45303</c:v>
                </c:pt>
                <c:pt idx="193">
                  <c:v>45307</c:v>
                </c:pt>
                <c:pt idx="194">
                  <c:v>45308</c:v>
                </c:pt>
                <c:pt idx="195">
                  <c:v>45309</c:v>
                </c:pt>
                <c:pt idx="196">
                  <c:v>45310</c:v>
                </c:pt>
                <c:pt idx="197">
                  <c:v>45313</c:v>
                </c:pt>
                <c:pt idx="198">
                  <c:v>45314</c:v>
                </c:pt>
                <c:pt idx="199">
                  <c:v>45315</c:v>
                </c:pt>
                <c:pt idx="200">
                  <c:v>45316</c:v>
                </c:pt>
                <c:pt idx="201">
                  <c:v>45317</c:v>
                </c:pt>
                <c:pt idx="202">
                  <c:v>45320</c:v>
                </c:pt>
                <c:pt idx="203">
                  <c:v>45321</c:v>
                </c:pt>
                <c:pt idx="204">
                  <c:v>45322</c:v>
                </c:pt>
                <c:pt idx="205">
                  <c:v>45323</c:v>
                </c:pt>
                <c:pt idx="206">
                  <c:v>45324</c:v>
                </c:pt>
                <c:pt idx="207">
                  <c:v>45327</c:v>
                </c:pt>
                <c:pt idx="208">
                  <c:v>45328</c:v>
                </c:pt>
                <c:pt idx="209">
                  <c:v>45329</c:v>
                </c:pt>
                <c:pt idx="210">
                  <c:v>45330</c:v>
                </c:pt>
                <c:pt idx="211">
                  <c:v>45331</c:v>
                </c:pt>
                <c:pt idx="212">
                  <c:v>45334</c:v>
                </c:pt>
                <c:pt idx="213">
                  <c:v>45335</c:v>
                </c:pt>
                <c:pt idx="214">
                  <c:v>45336</c:v>
                </c:pt>
                <c:pt idx="215">
                  <c:v>45337</c:v>
                </c:pt>
                <c:pt idx="216">
                  <c:v>45338</c:v>
                </c:pt>
                <c:pt idx="217">
                  <c:v>45342</c:v>
                </c:pt>
                <c:pt idx="218">
                  <c:v>45343</c:v>
                </c:pt>
                <c:pt idx="219">
                  <c:v>45344</c:v>
                </c:pt>
                <c:pt idx="220">
                  <c:v>45345</c:v>
                </c:pt>
                <c:pt idx="221">
                  <c:v>45348</c:v>
                </c:pt>
                <c:pt idx="222">
                  <c:v>45349</c:v>
                </c:pt>
                <c:pt idx="223">
                  <c:v>45350</c:v>
                </c:pt>
                <c:pt idx="224">
                  <c:v>45351</c:v>
                </c:pt>
                <c:pt idx="225">
                  <c:v>45352</c:v>
                </c:pt>
                <c:pt idx="226">
                  <c:v>45355</c:v>
                </c:pt>
                <c:pt idx="227">
                  <c:v>45356</c:v>
                </c:pt>
                <c:pt idx="228">
                  <c:v>45357</c:v>
                </c:pt>
                <c:pt idx="229">
                  <c:v>45358</c:v>
                </c:pt>
                <c:pt idx="230">
                  <c:v>45359</c:v>
                </c:pt>
                <c:pt idx="231">
                  <c:v>45362</c:v>
                </c:pt>
                <c:pt idx="232">
                  <c:v>45363</c:v>
                </c:pt>
                <c:pt idx="233">
                  <c:v>45364</c:v>
                </c:pt>
                <c:pt idx="234">
                  <c:v>45365</c:v>
                </c:pt>
                <c:pt idx="235">
                  <c:v>45366</c:v>
                </c:pt>
                <c:pt idx="236">
                  <c:v>45369</c:v>
                </c:pt>
                <c:pt idx="237">
                  <c:v>45370</c:v>
                </c:pt>
                <c:pt idx="238">
                  <c:v>45371</c:v>
                </c:pt>
                <c:pt idx="239">
                  <c:v>45372</c:v>
                </c:pt>
                <c:pt idx="240">
                  <c:v>45373</c:v>
                </c:pt>
                <c:pt idx="241">
                  <c:v>45376</c:v>
                </c:pt>
                <c:pt idx="242">
                  <c:v>45377</c:v>
                </c:pt>
                <c:pt idx="243">
                  <c:v>45378</c:v>
                </c:pt>
                <c:pt idx="244">
                  <c:v>45379</c:v>
                </c:pt>
                <c:pt idx="245">
                  <c:v>45383</c:v>
                </c:pt>
                <c:pt idx="246">
                  <c:v>45384</c:v>
                </c:pt>
                <c:pt idx="247">
                  <c:v>45385</c:v>
                </c:pt>
                <c:pt idx="248">
                  <c:v>45386</c:v>
                </c:pt>
                <c:pt idx="249">
                  <c:v>45387</c:v>
                </c:pt>
              </c:numCache>
            </c:numRef>
          </c:cat>
          <c:val>
            <c:numRef>
              <c:f>SMA!$C$2:$C$252</c:f>
              <c:numCache>
                <c:formatCode>General</c:formatCode>
                <c:ptCount val="251"/>
                <c:pt idx="0">
                  <c:v>39.688023000000001</c:v>
                </c:pt>
                <c:pt idx="1">
                  <c:v>39.716553000000005</c:v>
                </c:pt>
                <c:pt idx="2">
                  <c:v>39.592914666666672</c:v>
                </c:pt>
                <c:pt idx="3">
                  <c:v>39.554871500000004</c:v>
                </c:pt>
                <c:pt idx="4">
                  <c:v>39.478785600000002</c:v>
                </c:pt>
                <c:pt idx="5">
                  <c:v>39.426476666666666</c:v>
                </c:pt>
                <c:pt idx="6">
                  <c:v>39.303517428571425</c:v>
                </c:pt>
                <c:pt idx="7">
                  <c:v>39.174444125000001</c:v>
                </c:pt>
                <c:pt idx="8">
                  <c:v>39.032840666666665</c:v>
                </c:pt>
                <c:pt idx="9">
                  <c:v>38.9537963</c:v>
                </c:pt>
                <c:pt idx="10">
                  <c:v>38.863185454545459</c:v>
                </c:pt>
                <c:pt idx="11">
                  <c:v>38.741708333333335</c:v>
                </c:pt>
                <c:pt idx="12">
                  <c:v>38.587708923076924</c:v>
                </c:pt>
                <c:pt idx="13">
                  <c:v>38.463181857142857</c:v>
                </c:pt>
                <c:pt idx="14">
                  <c:v>38.364769199999998</c:v>
                </c:pt>
                <c:pt idx="15">
                  <c:v>38.297679625000001</c:v>
                </c:pt>
                <c:pt idx="16">
                  <c:v>38.230090823529416</c:v>
                </c:pt>
                <c:pt idx="17">
                  <c:v>38.137781333333336</c:v>
                </c:pt>
                <c:pt idx="18">
                  <c:v>38.044176157894739</c:v>
                </c:pt>
                <c:pt idx="19">
                  <c:v>37.972295550000005</c:v>
                </c:pt>
                <c:pt idx="20">
                  <c:v>37.826782200000004</c:v>
                </c:pt>
                <c:pt idx="21">
                  <c:v>37.66938055</c:v>
                </c:pt>
                <c:pt idx="22">
                  <c:v>37.523391700000005</c:v>
                </c:pt>
                <c:pt idx="23">
                  <c:v>37.357746699999993</c:v>
                </c:pt>
                <c:pt idx="24">
                  <c:v>37.194360949999989</c:v>
                </c:pt>
                <c:pt idx="25">
                  <c:v>37.022317749999999</c:v>
                </c:pt>
                <c:pt idx="26">
                  <c:v>36.873022900000002</c:v>
                </c:pt>
                <c:pt idx="27">
                  <c:v>36.725971850000001</c:v>
                </c:pt>
                <c:pt idx="28">
                  <c:v>36.584488550000003</c:v>
                </c:pt>
                <c:pt idx="29">
                  <c:v>36.439825500000005</c:v>
                </c:pt>
                <c:pt idx="30">
                  <c:v>36.404603050000006</c:v>
                </c:pt>
                <c:pt idx="31">
                  <c:v>36.43974175000001</c:v>
                </c:pt>
                <c:pt idx="32">
                  <c:v>36.459619149999995</c:v>
                </c:pt>
                <c:pt idx="33">
                  <c:v>36.435811600000001</c:v>
                </c:pt>
                <c:pt idx="34">
                  <c:v>36.393815399999994</c:v>
                </c:pt>
                <c:pt idx="35">
                  <c:v>36.308241849999995</c:v>
                </c:pt>
                <c:pt idx="36">
                  <c:v>36.278350249999995</c:v>
                </c:pt>
                <c:pt idx="37">
                  <c:v>36.277466150000002</c:v>
                </c:pt>
                <c:pt idx="38">
                  <c:v>36.303387050000005</c:v>
                </c:pt>
                <c:pt idx="39">
                  <c:v>36.330883350000001</c:v>
                </c:pt>
                <c:pt idx="40">
                  <c:v>36.336361049999994</c:v>
                </c:pt>
                <c:pt idx="41">
                  <c:v>36.375869449999996</c:v>
                </c:pt>
                <c:pt idx="42">
                  <c:v>36.433550949999997</c:v>
                </c:pt>
                <c:pt idx="43">
                  <c:v>36.500365349999996</c:v>
                </c:pt>
                <c:pt idx="44">
                  <c:v>36.622938449999992</c:v>
                </c:pt>
                <c:pt idx="45">
                  <c:v>36.772910399999994</c:v>
                </c:pt>
                <c:pt idx="46">
                  <c:v>36.885870050000001</c:v>
                </c:pt>
                <c:pt idx="47">
                  <c:v>37.030073999999999</c:v>
                </c:pt>
                <c:pt idx="48">
                  <c:v>37.202157100000008</c:v>
                </c:pt>
                <c:pt idx="49">
                  <c:v>37.32569190000001</c:v>
                </c:pt>
                <c:pt idx="50">
                  <c:v>37.332902100000005</c:v>
                </c:pt>
                <c:pt idx="51">
                  <c:v>37.289160500000001</c:v>
                </c:pt>
                <c:pt idx="52">
                  <c:v>37.273298249999996</c:v>
                </c:pt>
                <c:pt idx="53">
                  <c:v>37.228114500000004</c:v>
                </c:pt>
                <c:pt idx="54">
                  <c:v>37.17139435</c:v>
                </c:pt>
                <c:pt idx="55">
                  <c:v>37.136785649999993</c:v>
                </c:pt>
                <c:pt idx="56">
                  <c:v>37.045456499999993</c:v>
                </c:pt>
                <c:pt idx="57">
                  <c:v>36.981045549999997</c:v>
                </c:pt>
                <c:pt idx="58">
                  <c:v>36.898849300000002</c:v>
                </c:pt>
                <c:pt idx="59">
                  <c:v>36.793580849999998</c:v>
                </c:pt>
                <c:pt idx="60">
                  <c:v>36.661874999999995</c:v>
                </c:pt>
                <c:pt idx="61">
                  <c:v>36.500366849999999</c:v>
                </c:pt>
                <c:pt idx="62">
                  <c:v>36.336455399999998</c:v>
                </c:pt>
                <c:pt idx="63">
                  <c:v>36.194654899999996</c:v>
                </c:pt>
                <c:pt idx="64">
                  <c:v>36.006709499999992</c:v>
                </c:pt>
                <c:pt idx="65">
                  <c:v>35.803862949999996</c:v>
                </c:pt>
                <c:pt idx="66">
                  <c:v>35.65773639999999</c:v>
                </c:pt>
                <c:pt idx="67">
                  <c:v>35.470752149999996</c:v>
                </c:pt>
                <c:pt idx="68">
                  <c:v>35.287132649999997</c:v>
                </c:pt>
                <c:pt idx="69">
                  <c:v>35.14773559999999</c:v>
                </c:pt>
                <c:pt idx="70">
                  <c:v>35.045350800000001</c:v>
                </c:pt>
                <c:pt idx="71">
                  <c:v>34.981420499999999</c:v>
                </c:pt>
                <c:pt idx="72">
                  <c:v>34.943446700000003</c:v>
                </c:pt>
                <c:pt idx="73">
                  <c:v>34.951618200000006</c:v>
                </c:pt>
                <c:pt idx="74">
                  <c:v>34.989591800000014</c:v>
                </c:pt>
                <c:pt idx="75">
                  <c:v>35.004651850000009</c:v>
                </c:pt>
                <c:pt idx="76">
                  <c:v>35.021565450000011</c:v>
                </c:pt>
                <c:pt idx="77">
                  <c:v>35.011074850000007</c:v>
                </c:pt>
                <c:pt idx="78">
                  <c:v>34.980154850000005</c:v>
                </c:pt>
                <c:pt idx="79">
                  <c:v>34.945730649999994</c:v>
                </c:pt>
                <c:pt idx="80">
                  <c:v>34.934191549999994</c:v>
                </c:pt>
                <c:pt idx="81">
                  <c:v>34.928431349999997</c:v>
                </c:pt>
                <c:pt idx="82">
                  <c:v>34.94753914999999</c:v>
                </c:pt>
                <c:pt idx="83">
                  <c:v>34.948359899999993</c:v>
                </c:pt>
                <c:pt idx="84">
                  <c:v>34.960343399999985</c:v>
                </c:pt>
                <c:pt idx="85">
                  <c:v>34.963129649999992</c:v>
                </c:pt>
                <c:pt idx="86">
                  <c:v>34.968971449999991</c:v>
                </c:pt>
                <c:pt idx="87">
                  <c:v>34.998382599999999</c:v>
                </c:pt>
                <c:pt idx="88">
                  <c:v>34.976477450000004</c:v>
                </c:pt>
                <c:pt idx="89">
                  <c:v>34.949333000000003</c:v>
                </c:pt>
                <c:pt idx="90">
                  <c:v>34.956387900000003</c:v>
                </c:pt>
                <c:pt idx="91">
                  <c:v>34.940450300000002</c:v>
                </c:pt>
                <c:pt idx="92">
                  <c:v>34.936236600000008</c:v>
                </c:pt>
                <c:pt idx="93">
                  <c:v>34.945390700000004</c:v>
                </c:pt>
                <c:pt idx="94">
                  <c:v>34.938586049999998</c:v>
                </c:pt>
                <c:pt idx="95">
                  <c:v>34.936642099999993</c:v>
                </c:pt>
                <c:pt idx="96">
                  <c:v>34.951709199999996</c:v>
                </c:pt>
                <c:pt idx="97">
                  <c:v>34.958999450000007</c:v>
                </c:pt>
                <c:pt idx="98">
                  <c:v>34.985245299999995</c:v>
                </c:pt>
                <c:pt idx="99">
                  <c:v>35.01197715</c:v>
                </c:pt>
                <c:pt idx="100">
                  <c:v>35.030446600000005</c:v>
                </c:pt>
                <c:pt idx="101">
                  <c:v>35.067385250000001</c:v>
                </c:pt>
                <c:pt idx="102">
                  <c:v>35.052804350000002</c:v>
                </c:pt>
                <c:pt idx="103">
                  <c:v>34.991077949999998</c:v>
                </c:pt>
                <c:pt idx="104">
                  <c:v>34.915256449999994</c:v>
                </c:pt>
                <c:pt idx="105">
                  <c:v>34.843809499999999</c:v>
                </c:pt>
                <c:pt idx="106">
                  <c:v>34.741742349999996</c:v>
                </c:pt>
                <c:pt idx="107">
                  <c:v>34.648423600000001</c:v>
                </c:pt>
                <c:pt idx="108">
                  <c:v>34.584753249999991</c:v>
                </c:pt>
                <c:pt idx="109">
                  <c:v>34.520110750000001</c:v>
                </c:pt>
                <c:pt idx="110">
                  <c:v>34.401518299999992</c:v>
                </c:pt>
                <c:pt idx="111">
                  <c:v>34.25473594999999</c:v>
                </c:pt>
                <c:pt idx="112">
                  <c:v>34.107953649999999</c:v>
                </c:pt>
                <c:pt idx="113">
                  <c:v>33.951450749999999</c:v>
                </c:pt>
                <c:pt idx="114">
                  <c:v>33.76627169999999</c:v>
                </c:pt>
                <c:pt idx="115">
                  <c:v>33.597617649999997</c:v>
                </c:pt>
                <c:pt idx="116">
                  <c:v>33.432365700000005</c:v>
                </c:pt>
                <c:pt idx="117">
                  <c:v>33.247186749999997</c:v>
                </c:pt>
                <c:pt idx="118">
                  <c:v>33.050342649999997</c:v>
                </c:pt>
                <c:pt idx="119">
                  <c:v>32.865163499999994</c:v>
                </c:pt>
                <c:pt idx="120">
                  <c:v>32.757749650000001</c:v>
                </c:pt>
                <c:pt idx="121">
                  <c:v>32.668319449999991</c:v>
                </c:pt>
                <c:pt idx="122">
                  <c:v>32.596386249999995</c:v>
                </c:pt>
                <c:pt idx="123">
                  <c:v>32.5448667</c:v>
                </c:pt>
                <c:pt idx="124">
                  <c:v>32.505498099999997</c:v>
                </c:pt>
                <c:pt idx="125">
                  <c:v>32.451062149999998</c:v>
                </c:pt>
                <c:pt idx="126">
                  <c:v>32.415095450000003</c:v>
                </c:pt>
                <c:pt idx="127">
                  <c:v>32.367463999999998</c:v>
                </c:pt>
                <c:pt idx="128">
                  <c:v>32.320318550000003</c:v>
                </c:pt>
                <c:pt idx="129">
                  <c:v>32.260536299999998</c:v>
                </c:pt>
                <c:pt idx="130">
                  <c:v>32.165273699999986</c:v>
                </c:pt>
                <c:pt idx="131">
                  <c:v>32.147290499999997</c:v>
                </c:pt>
                <c:pt idx="132">
                  <c:v>32.08702224999999</c:v>
                </c:pt>
                <c:pt idx="133">
                  <c:v>31.979608549999995</c:v>
                </c:pt>
                <c:pt idx="134">
                  <c:v>31.898926849999999</c:v>
                </c:pt>
                <c:pt idx="135">
                  <c:v>31.799775799999999</c:v>
                </c:pt>
                <c:pt idx="136">
                  <c:v>31.69576455</c:v>
                </c:pt>
                <c:pt idx="137">
                  <c:v>31.600015750000001</c:v>
                </c:pt>
                <c:pt idx="138">
                  <c:v>31.533429050000002</c:v>
                </c:pt>
                <c:pt idx="139">
                  <c:v>31.488227849999998</c:v>
                </c:pt>
                <c:pt idx="140">
                  <c:v>31.33950145</c:v>
                </c:pt>
                <c:pt idx="141">
                  <c:v>31.174735599999998</c:v>
                </c:pt>
                <c:pt idx="142">
                  <c:v>31.012400049999997</c:v>
                </c:pt>
                <c:pt idx="143">
                  <c:v>30.876310350000001</c:v>
                </c:pt>
                <c:pt idx="144">
                  <c:v>30.731957999999999</c:v>
                </c:pt>
                <c:pt idx="145">
                  <c:v>30.641069500000004</c:v>
                </c:pt>
                <c:pt idx="146">
                  <c:v>30.542890650000004</c:v>
                </c:pt>
                <c:pt idx="147">
                  <c:v>30.449572150000012</c:v>
                </c:pt>
                <c:pt idx="148">
                  <c:v>30.338270350000005</c:v>
                </c:pt>
                <c:pt idx="149">
                  <c:v>30.200244300000001</c:v>
                </c:pt>
                <c:pt idx="150">
                  <c:v>30.091735150000005</c:v>
                </c:pt>
                <c:pt idx="151">
                  <c:v>29.902216700000004</c:v>
                </c:pt>
                <c:pt idx="152">
                  <c:v>29.751764399999995</c:v>
                </c:pt>
                <c:pt idx="153">
                  <c:v>29.712251500000001</c:v>
                </c:pt>
                <c:pt idx="154">
                  <c:v>29.662742600000001</c:v>
                </c:pt>
                <c:pt idx="155">
                  <c:v>29.646868400000006</c:v>
                </c:pt>
                <c:pt idx="156">
                  <c:v>29.624715050000002</c:v>
                </c:pt>
                <c:pt idx="157">
                  <c:v>29.638251899999993</c:v>
                </c:pt>
                <c:pt idx="158">
                  <c:v>29.638192899999996</c:v>
                </c:pt>
                <c:pt idx="159">
                  <c:v>29.626100999999998</c:v>
                </c:pt>
                <c:pt idx="160">
                  <c:v>29.647309499999999</c:v>
                </c:pt>
                <c:pt idx="161">
                  <c:v>29.62496625</c:v>
                </c:pt>
                <c:pt idx="162">
                  <c:v>29.621347799999995</c:v>
                </c:pt>
                <c:pt idx="163">
                  <c:v>29.639370300000003</c:v>
                </c:pt>
                <c:pt idx="164">
                  <c:v>29.581035250000003</c:v>
                </c:pt>
                <c:pt idx="165">
                  <c:v>29.50398745</c:v>
                </c:pt>
                <c:pt idx="166">
                  <c:v>29.421468649999998</c:v>
                </c:pt>
                <c:pt idx="167">
                  <c:v>29.320770000000003</c:v>
                </c:pt>
                <c:pt idx="168">
                  <c:v>29.23308935</c:v>
                </c:pt>
                <c:pt idx="169">
                  <c:v>29.1887565</c:v>
                </c:pt>
                <c:pt idx="170">
                  <c:v>29.147379150000006</c:v>
                </c:pt>
                <c:pt idx="171">
                  <c:v>29.127675650000004</c:v>
                </c:pt>
                <c:pt idx="172">
                  <c:v>28.999602900000003</c:v>
                </c:pt>
                <c:pt idx="173">
                  <c:v>28.79961235</c:v>
                </c:pt>
                <c:pt idx="174">
                  <c:v>28.644939949999998</c:v>
                </c:pt>
                <c:pt idx="175">
                  <c:v>28.504059949999988</c:v>
                </c:pt>
                <c:pt idx="176">
                  <c:v>28.414408999999996</c:v>
                </c:pt>
                <c:pt idx="177">
                  <c:v>28.282888149999998</c:v>
                </c:pt>
                <c:pt idx="178">
                  <c:v>28.183878049999997</c:v>
                </c:pt>
                <c:pt idx="179">
                  <c:v>28.080434699999994</c:v>
                </c:pt>
                <c:pt idx="180">
                  <c:v>27.995217099999998</c:v>
                </c:pt>
                <c:pt idx="181">
                  <c:v>27.942017699999997</c:v>
                </c:pt>
                <c:pt idx="182">
                  <c:v>27.878473899999996</c:v>
                </c:pt>
                <c:pt idx="183">
                  <c:v>27.795719300000009</c:v>
                </c:pt>
                <c:pt idx="184">
                  <c:v>27.836111449999997</c:v>
                </c:pt>
                <c:pt idx="185">
                  <c:v>27.858277800000003</c:v>
                </c:pt>
                <c:pt idx="186">
                  <c:v>27.858277800000003</c:v>
                </c:pt>
                <c:pt idx="187">
                  <c:v>27.891773699999998</c:v>
                </c:pt>
                <c:pt idx="188">
                  <c:v>27.93856955</c:v>
                </c:pt>
                <c:pt idx="189">
                  <c:v>27.969109899999999</c:v>
                </c:pt>
                <c:pt idx="190">
                  <c:v>27.986350499999997</c:v>
                </c:pt>
                <c:pt idx="191">
                  <c:v>27.977483899999999</c:v>
                </c:pt>
                <c:pt idx="192">
                  <c:v>28.077971799999993</c:v>
                </c:pt>
                <c:pt idx="193">
                  <c:v>28.185848449999991</c:v>
                </c:pt>
                <c:pt idx="194">
                  <c:v>28.260721699999998</c:v>
                </c:pt>
                <c:pt idx="195">
                  <c:v>28.311458199999997</c:v>
                </c:pt>
                <c:pt idx="196">
                  <c:v>28.317369399999997</c:v>
                </c:pt>
                <c:pt idx="197">
                  <c:v>28.350865300000002</c:v>
                </c:pt>
                <c:pt idx="198">
                  <c:v>28.356776450000002</c:v>
                </c:pt>
                <c:pt idx="199">
                  <c:v>28.353328350000005</c:v>
                </c:pt>
                <c:pt idx="200">
                  <c:v>28.327387650000002</c:v>
                </c:pt>
                <c:pt idx="201">
                  <c:v>28.291595100000006</c:v>
                </c:pt>
                <c:pt idx="202">
                  <c:v>28.247436100000005</c:v>
                </c:pt>
                <c:pt idx="203">
                  <c:v>28.180277100000001</c:v>
                </c:pt>
                <c:pt idx="204">
                  <c:v>28.069814900000004</c:v>
                </c:pt>
                <c:pt idx="205">
                  <c:v>27.969852750000001</c:v>
                </c:pt>
                <c:pt idx="206">
                  <c:v>27.883416099999998</c:v>
                </c:pt>
                <c:pt idx="207">
                  <c:v>27.760261200000002</c:v>
                </c:pt>
                <c:pt idx="208">
                  <c:v>27.6781878</c:v>
                </c:pt>
                <c:pt idx="209">
                  <c:v>27.607980950000002</c:v>
                </c:pt>
                <c:pt idx="210">
                  <c:v>27.558470199999999</c:v>
                </c:pt>
                <c:pt idx="211">
                  <c:v>27.53752205</c:v>
                </c:pt>
                <c:pt idx="212">
                  <c:v>27.506796299999998</c:v>
                </c:pt>
                <c:pt idx="213">
                  <c:v>27.460288850000001</c:v>
                </c:pt>
                <c:pt idx="214">
                  <c:v>27.4291555</c:v>
                </c:pt>
                <c:pt idx="215">
                  <c:v>27.420977650000005</c:v>
                </c:pt>
                <c:pt idx="216">
                  <c:v>27.408940550000001</c:v>
                </c:pt>
                <c:pt idx="217">
                  <c:v>27.393925800000005</c:v>
                </c:pt>
                <c:pt idx="218">
                  <c:v>27.376999900000005</c:v>
                </c:pt>
                <c:pt idx="219">
                  <c:v>27.358999849999996</c:v>
                </c:pt>
                <c:pt idx="220">
                  <c:v>27.373499900000002</c:v>
                </c:pt>
                <c:pt idx="221">
                  <c:v>27.358999950000005</c:v>
                </c:pt>
                <c:pt idx="222">
                  <c:v>27.329499900000002</c:v>
                </c:pt>
                <c:pt idx="223">
                  <c:v>27.33049995</c:v>
                </c:pt>
                <c:pt idx="224">
                  <c:v>27.304499899999996</c:v>
                </c:pt>
                <c:pt idx="225">
                  <c:v>27.269499849999999</c:v>
                </c:pt>
                <c:pt idx="226">
                  <c:v>27.217499800000002</c:v>
                </c:pt>
                <c:pt idx="227">
                  <c:v>27.192999800000003</c:v>
                </c:pt>
                <c:pt idx="228">
                  <c:v>27.177499850000004</c:v>
                </c:pt>
                <c:pt idx="229">
                  <c:v>27.138999949999999</c:v>
                </c:pt>
                <c:pt idx="230">
                  <c:v>27.121499899999996</c:v>
                </c:pt>
                <c:pt idx="231">
                  <c:v>27.161999999999999</c:v>
                </c:pt>
                <c:pt idx="232">
                  <c:v>27.179500000000001</c:v>
                </c:pt>
                <c:pt idx="233">
                  <c:v>27.242000000000001</c:v>
                </c:pt>
                <c:pt idx="234">
                  <c:v>27.292999899999995</c:v>
                </c:pt>
                <c:pt idx="235">
                  <c:v>27.314499950000005</c:v>
                </c:pt>
                <c:pt idx="236">
                  <c:v>27.319499850000007</c:v>
                </c:pt>
                <c:pt idx="237">
                  <c:v>27.321499799999998</c:v>
                </c:pt>
                <c:pt idx="238">
                  <c:v>27.322999850000002</c:v>
                </c:pt>
                <c:pt idx="239">
                  <c:v>27.328499900000004</c:v>
                </c:pt>
                <c:pt idx="240">
                  <c:v>27.308499949999998</c:v>
                </c:pt>
                <c:pt idx="241">
                  <c:v>27.320999949999997</c:v>
                </c:pt>
                <c:pt idx="242">
                  <c:v>27.356000000000002</c:v>
                </c:pt>
                <c:pt idx="243">
                  <c:v>27.392999999999994</c:v>
                </c:pt>
                <c:pt idx="244">
                  <c:v>27.452500049999998</c:v>
                </c:pt>
                <c:pt idx="245">
                  <c:v>27.509000000000004</c:v>
                </c:pt>
                <c:pt idx="246">
                  <c:v>27.591999999999995</c:v>
                </c:pt>
                <c:pt idx="247">
                  <c:v>27.64899995</c:v>
                </c:pt>
                <c:pt idx="248">
                  <c:v>27.621999900000002</c:v>
                </c:pt>
                <c:pt idx="249">
                  <c:v>27.615499849999999</c:v>
                </c:pt>
              </c:numCache>
            </c:numRef>
          </c:val>
          <c:smooth val="0"/>
          <c:extLst>
            <c:ext xmlns:c16="http://schemas.microsoft.com/office/drawing/2014/chart" uri="{C3380CC4-5D6E-409C-BE32-E72D297353CC}">
              <c16:uniqueId val="{00000001-BA56-4C28-A767-DE43A9F35902}"/>
            </c:ext>
          </c:extLst>
        </c:ser>
        <c:ser>
          <c:idx val="2"/>
          <c:order val="2"/>
          <c:tx>
            <c:strRef>
              <c:f>SMA!$D$1</c:f>
              <c:strCache>
                <c:ptCount val="1"/>
                <c:pt idx="0">
                  <c:v>SMA50</c:v>
                </c:pt>
              </c:strCache>
            </c:strRef>
          </c:tx>
          <c:spPr>
            <a:ln w="28575" cap="rnd">
              <a:solidFill>
                <a:schemeClr val="accent3"/>
              </a:solidFill>
              <a:round/>
            </a:ln>
            <a:effectLst/>
          </c:spPr>
          <c:marker>
            <c:symbol val="none"/>
          </c:marker>
          <c:cat>
            <c:numRef>
              <c:f>SMA!$A$2:$A$252</c:f>
              <c:numCache>
                <c:formatCode>m/d/yyyy</c:formatCode>
                <c:ptCount val="251"/>
                <c:pt idx="0">
                  <c:v>45026</c:v>
                </c:pt>
                <c:pt idx="1">
                  <c:v>45027</c:v>
                </c:pt>
                <c:pt idx="2">
                  <c:v>45028</c:v>
                </c:pt>
                <c:pt idx="3">
                  <c:v>45029</c:v>
                </c:pt>
                <c:pt idx="4">
                  <c:v>45030</c:v>
                </c:pt>
                <c:pt idx="5">
                  <c:v>45033</c:v>
                </c:pt>
                <c:pt idx="6">
                  <c:v>45034</c:v>
                </c:pt>
                <c:pt idx="7">
                  <c:v>45035</c:v>
                </c:pt>
                <c:pt idx="8">
                  <c:v>45036</c:v>
                </c:pt>
                <c:pt idx="9">
                  <c:v>45037</c:v>
                </c:pt>
                <c:pt idx="10">
                  <c:v>45040</c:v>
                </c:pt>
                <c:pt idx="11">
                  <c:v>45041</c:v>
                </c:pt>
                <c:pt idx="12">
                  <c:v>45042</c:v>
                </c:pt>
                <c:pt idx="13">
                  <c:v>45043</c:v>
                </c:pt>
                <c:pt idx="14">
                  <c:v>45044</c:v>
                </c:pt>
                <c:pt idx="15">
                  <c:v>45047</c:v>
                </c:pt>
                <c:pt idx="16">
                  <c:v>45048</c:v>
                </c:pt>
                <c:pt idx="17">
                  <c:v>45049</c:v>
                </c:pt>
                <c:pt idx="18">
                  <c:v>45050</c:v>
                </c:pt>
                <c:pt idx="19">
                  <c:v>45051</c:v>
                </c:pt>
                <c:pt idx="20">
                  <c:v>45054</c:v>
                </c:pt>
                <c:pt idx="21">
                  <c:v>45055</c:v>
                </c:pt>
                <c:pt idx="22">
                  <c:v>45056</c:v>
                </c:pt>
                <c:pt idx="23">
                  <c:v>45057</c:v>
                </c:pt>
                <c:pt idx="24">
                  <c:v>45058</c:v>
                </c:pt>
                <c:pt idx="25">
                  <c:v>45061</c:v>
                </c:pt>
                <c:pt idx="26">
                  <c:v>45062</c:v>
                </c:pt>
                <c:pt idx="27">
                  <c:v>45063</c:v>
                </c:pt>
                <c:pt idx="28">
                  <c:v>45064</c:v>
                </c:pt>
                <c:pt idx="29">
                  <c:v>45065</c:v>
                </c:pt>
                <c:pt idx="30">
                  <c:v>45068</c:v>
                </c:pt>
                <c:pt idx="31">
                  <c:v>45069</c:v>
                </c:pt>
                <c:pt idx="32">
                  <c:v>45070</c:v>
                </c:pt>
                <c:pt idx="33">
                  <c:v>45071</c:v>
                </c:pt>
                <c:pt idx="34">
                  <c:v>45072</c:v>
                </c:pt>
                <c:pt idx="35">
                  <c:v>45076</c:v>
                </c:pt>
                <c:pt idx="36">
                  <c:v>45077</c:v>
                </c:pt>
                <c:pt idx="37">
                  <c:v>45078</c:v>
                </c:pt>
                <c:pt idx="38">
                  <c:v>45079</c:v>
                </c:pt>
                <c:pt idx="39">
                  <c:v>45082</c:v>
                </c:pt>
                <c:pt idx="40">
                  <c:v>45083</c:v>
                </c:pt>
                <c:pt idx="41">
                  <c:v>45084</c:v>
                </c:pt>
                <c:pt idx="42">
                  <c:v>45085</c:v>
                </c:pt>
                <c:pt idx="43">
                  <c:v>45086</c:v>
                </c:pt>
                <c:pt idx="44">
                  <c:v>45089</c:v>
                </c:pt>
                <c:pt idx="45">
                  <c:v>45090</c:v>
                </c:pt>
                <c:pt idx="46">
                  <c:v>45091</c:v>
                </c:pt>
                <c:pt idx="47">
                  <c:v>45092</c:v>
                </c:pt>
                <c:pt idx="48">
                  <c:v>45093</c:v>
                </c:pt>
                <c:pt idx="49">
                  <c:v>45097</c:v>
                </c:pt>
                <c:pt idx="50">
                  <c:v>45098</c:v>
                </c:pt>
                <c:pt idx="51">
                  <c:v>45099</c:v>
                </c:pt>
                <c:pt idx="52">
                  <c:v>45100</c:v>
                </c:pt>
                <c:pt idx="53">
                  <c:v>45103</c:v>
                </c:pt>
                <c:pt idx="54">
                  <c:v>45104</c:v>
                </c:pt>
                <c:pt idx="55">
                  <c:v>45105</c:v>
                </c:pt>
                <c:pt idx="56">
                  <c:v>45106</c:v>
                </c:pt>
                <c:pt idx="57">
                  <c:v>45107</c:v>
                </c:pt>
                <c:pt idx="58">
                  <c:v>45110</c:v>
                </c:pt>
                <c:pt idx="59">
                  <c:v>45112</c:v>
                </c:pt>
                <c:pt idx="60">
                  <c:v>45113</c:v>
                </c:pt>
                <c:pt idx="61">
                  <c:v>45114</c:v>
                </c:pt>
                <c:pt idx="62">
                  <c:v>45117</c:v>
                </c:pt>
                <c:pt idx="63">
                  <c:v>45118</c:v>
                </c:pt>
                <c:pt idx="64">
                  <c:v>45119</c:v>
                </c:pt>
                <c:pt idx="65">
                  <c:v>45120</c:v>
                </c:pt>
                <c:pt idx="66">
                  <c:v>45121</c:v>
                </c:pt>
                <c:pt idx="67">
                  <c:v>45124</c:v>
                </c:pt>
                <c:pt idx="68">
                  <c:v>45125</c:v>
                </c:pt>
                <c:pt idx="69">
                  <c:v>45126</c:v>
                </c:pt>
                <c:pt idx="70">
                  <c:v>45127</c:v>
                </c:pt>
                <c:pt idx="71">
                  <c:v>45128</c:v>
                </c:pt>
                <c:pt idx="72">
                  <c:v>45131</c:v>
                </c:pt>
                <c:pt idx="73">
                  <c:v>45132</c:v>
                </c:pt>
                <c:pt idx="74">
                  <c:v>45133</c:v>
                </c:pt>
                <c:pt idx="75">
                  <c:v>45134</c:v>
                </c:pt>
                <c:pt idx="76">
                  <c:v>45135</c:v>
                </c:pt>
                <c:pt idx="77">
                  <c:v>45138</c:v>
                </c:pt>
                <c:pt idx="78">
                  <c:v>45139</c:v>
                </c:pt>
                <c:pt idx="79">
                  <c:v>45140</c:v>
                </c:pt>
                <c:pt idx="80">
                  <c:v>45141</c:v>
                </c:pt>
                <c:pt idx="81">
                  <c:v>45142</c:v>
                </c:pt>
                <c:pt idx="82">
                  <c:v>45145</c:v>
                </c:pt>
                <c:pt idx="83">
                  <c:v>45146</c:v>
                </c:pt>
                <c:pt idx="84">
                  <c:v>45147</c:v>
                </c:pt>
                <c:pt idx="85">
                  <c:v>45148</c:v>
                </c:pt>
                <c:pt idx="86">
                  <c:v>45149</c:v>
                </c:pt>
                <c:pt idx="87">
                  <c:v>45152</c:v>
                </c:pt>
                <c:pt idx="88">
                  <c:v>45153</c:v>
                </c:pt>
                <c:pt idx="89">
                  <c:v>45154</c:v>
                </c:pt>
                <c:pt idx="90">
                  <c:v>45155</c:v>
                </c:pt>
                <c:pt idx="91">
                  <c:v>45156</c:v>
                </c:pt>
                <c:pt idx="92">
                  <c:v>45159</c:v>
                </c:pt>
                <c:pt idx="93">
                  <c:v>45160</c:v>
                </c:pt>
                <c:pt idx="94">
                  <c:v>45161</c:v>
                </c:pt>
                <c:pt idx="95">
                  <c:v>45162</c:v>
                </c:pt>
                <c:pt idx="96">
                  <c:v>45163</c:v>
                </c:pt>
                <c:pt idx="97">
                  <c:v>45166</c:v>
                </c:pt>
                <c:pt idx="98">
                  <c:v>45167</c:v>
                </c:pt>
                <c:pt idx="99">
                  <c:v>45168</c:v>
                </c:pt>
                <c:pt idx="100">
                  <c:v>45169</c:v>
                </c:pt>
                <c:pt idx="101">
                  <c:v>45170</c:v>
                </c:pt>
                <c:pt idx="102">
                  <c:v>45174</c:v>
                </c:pt>
                <c:pt idx="103">
                  <c:v>45175</c:v>
                </c:pt>
                <c:pt idx="104">
                  <c:v>45176</c:v>
                </c:pt>
                <c:pt idx="105">
                  <c:v>45177</c:v>
                </c:pt>
                <c:pt idx="106">
                  <c:v>45180</c:v>
                </c:pt>
                <c:pt idx="107">
                  <c:v>45181</c:v>
                </c:pt>
                <c:pt idx="108">
                  <c:v>45182</c:v>
                </c:pt>
                <c:pt idx="109">
                  <c:v>45183</c:v>
                </c:pt>
                <c:pt idx="110">
                  <c:v>45184</c:v>
                </c:pt>
                <c:pt idx="111">
                  <c:v>45187</c:v>
                </c:pt>
                <c:pt idx="112">
                  <c:v>45188</c:v>
                </c:pt>
                <c:pt idx="113">
                  <c:v>45189</c:v>
                </c:pt>
                <c:pt idx="114">
                  <c:v>45190</c:v>
                </c:pt>
                <c:pt idx="115">
                  <c:v>45191</c:v>
                </c:pt>
                <c:pt idx="116">
                  <c:v>45194</c:v>
                </c:pt>
                <c:pt idx="117">
                  <c:v>45195</c:v>
                </c:pt>
                <c:pt idx="118">
                  <c:v>45196</c:v>
                </c:pt>
                <c:pt idx="119">
                  <c:v>45197</c:v>
                </c:pt>
                <c:pt idx="120">
                  <c:v>45198</c:v>
                </c:pt>
                <c:pt idx="121">
                  <c:v>45201</c:v>
                </c:pt>
                <c:pt idx="122">
                  <c:v>45202</c:v>
                </c:pt>
                <c:pt idx="123">
                  <c:v>45203</c:v>
                </c:pt>
                <c:pt idx="124">
                  <c:v>45204</c:v>
                </c:pt>
                <c:pt idx="125">
                  <c:v>45205</c:v>
                </c:pt>
                <c:pt idx="126">
                  <c:v>45208</c:v>
                </c:pt>
                <c:pt idx="127">
                  <c:v>45209</c:v>
                </c:pt>
                <c:pt idx="128">
                  <c:v>45210</c:v>
                </c:pt>
                <c:pt idx="129">
                  <c:v>45211</c:v>
                </c:pt>
                <c:pt idx="130">
                  <c:v>45212</c:v>
                </c:pt>
                <c:pt idx="131">
                  <c:v>45215</c:v>
                </c:pt>
                <c:pt idx="132">
                  <c:v>45216</c:v>
                </c:pt>
                <c:pt idx="133">
                  <c:v>45217</c:v>
                </c:pt>
                <c:pt idx="134">
                  <c:v>45218</c:v>
                </c:pt>
                <c:pt idx="135">
                  <c:v>45219</c:v>
                </c:pt>
                <c:pt idx="136">
                  <c:v>45222</c:v>
                </c:pt>
                <c:pt idx="137">
                  <c:v>45223</c:v>
                </c:pt>
                <c:pt idx="138">
                  <c:v>45224</c:v>
                </c:pt>
                <c:pt idx="139">
                  <c:v>45225</c:v>
                </c:pt>
                <c:pt idx="140">
                  <c:v>45226</c:v>
                </c:pt>
                <c:pt idx="141">
                  <c:v>45229</c:v>
                </c:pt>
                <c:pt idx="142">
                  <c:v>45230</c:v>
                </c:pt>
                <c:pt idx="143">
                  <c:v>45231</c:v>
                </c:pt>
                <c:pt idx="144">
                  <c:v>45232</c:v>
                </c:pt>
                <c:pt idx="145">
                  <c:v>45233</c:v>
                </c:pt>
                <c:pt idx="146">
                  <c:v>45236</c:v>
                </c:pt>
                <c:pt idx="147">
                  <c:v>45237</c:v>
                </c:pt>
                <c:pt idx="148">
                  <c:v>45238</c:v>
                </c:pt>
                <c:pt idx="149">
                  <c:v>45239</c:v>
                </c:pt>
                <c:pt idx="150">
                  <c:v>45240</c:v>
                </c:pt>
                <c:pt idx="151">
                  <c:v>45243</c:v>
                </c:pt>
                <c:pt idx="152">
                  <c:v>45244</c:v>
                </c:pt>
                <c:pt idx="153">
                  <c:v>45245</c:v>
                </c:pt>
                <c:pt idx="154">
                  <c:v>45246</c:v>
                </c:pt>
                <c:pt idx="155">
                  <c:v>45247</c:v>
                </c:pt>
                <c:pt idx="156">
                  <c:v>45250</c:v>
                </c:pt>
                <c:pt idx="157">
                  <c:v>45251</c:v>
                </c:pt>
                <c:pt idx="158">
                  <c:v>45252</c:v>
                </c:pt>
                <c:pt idx="159">
                  <c:v>45254</c:v>
                </c:pt>
                <c:pt idx="160">
                  <c:v>45257</c:v>
                </c:pt>
                <c:pt idx="161">
                  <c:v>45258</c:v>
                </c:pt>
                <c:pt idx="162">
                  <c:v>45259</c:v>
                </c:pt>
                <c:pt idx="163">
                  <c:v>45260</c:v>
                </c:pt>
                <c:pt idx="164">
                  <c:v>45261</c:v>
                </c:pt>
                <c:pt idx="165">
                  <c:v>45264</c:v>
                </c:pt>
                <c:pt idx="166">
                  <c:v>45265</c:v>
                </c:pt>
                <c:pt idx="167">
                  <c:v>45266</c:v>
                </c:pt>
                <c:pt idx="168">
                  <c:v>45267</c:v>
                </c:pt>
                <c:pt idx="169">
                  <c:v>45268</c:v>
                </c:pt>
                <c:pt idx="170">
                  <c:v>45271</c:v>
                </c:pt>
                <c:pt idx="171">
                  <c:v>45272</c:v>
                </c:pt>
                <c:pt idx="172">
                  <c:v>45273</c:v>
                </c:pt>
                <c:pt idx="173">
                  <c:v>45274</c:v>
                </c:pt>
                <c:pt idx="174">
                  <c:v>45275</c:v>
                </c:pt>
                <c:pt idx="175">
                  <c:v>45278</c:v>
                </c:pt>
                <c:pt idx="176">
                  <c:v>45279</c:v>
                </c:pt>
                <c:pt idx="177">
                  <c:v>45280</c:v>
                </c:pt>
                <c:pt idx="178">
                  <c:v>45281</c:v>
                </c:pt>
                <c:pt idx="179">
                  <c:v>45282</c:v>
                </c:pt>
                <c:pt idx="180">
                  <c:v>45286</c:v>
                </c:pt>
                <c:pt idx="181">
                  <c:v>45287</c:v>
                </c:pt>
                <c:pt idx="182">
                  <c:v>45288</c:v>
                </c:pt>
                <c:pt idx="183">
                  <c:v>45289</c:v>
                </c:pt>
                <c:pt idx="184">
                  <c:v>45293</c:v>
                </c:pt>
                <c:pt idx="185">
                  <c:v>45294</c:v>
                </c:pt>
                <c:pt idx="186">
                  <c:v>45295</c:v>
                </c:pt>
                <c:pt idx="187">
                  <c:v>45296</c:v>
                </c:pt>
                <c:pt idx="188">
                  <c:v>45299</c:v>
                </c:pt>
                <c:pt idx="189">
                  <c:v>45300</c:v>
                </c:pt>
                <c:pt idx="190">
                  <c:v>45301</c:v>
                </c:pt>
                <c:pt idx="191">
                  <c:v>45302</c:v>
                </c:pt>
                <c:pt idx="192">
                  <c:v>45303</c:v>
                </c:pt>
                <c:pt idx="193">
                  <c:v>45307</c:v>
                </c:pt>
                <c:pt idx="194">
                  <c:v>45308</c:v>
                </c:pt>
                <c:pt idx="195">
                  <c:v>45309</c:v>
                </c:pt>
                <c:pt idx="196">
                  <c:v>45310</c:v>
                </c:pt>
                <c:pt idx="197">
                  <c:v>45313</c:v>
                </c:pt>
                <c:pt idx="198">
                  <c:v>45314</c:v>
                </c:pt>
                <c:pt idx="199">
                  <c:v>45315</c:v>
                </c:pt>
                <c:pt idx="200">
                  <c:v>45316</c:v>
                </c:pt>
                <c:pt idx="201">
                  <c:v>45317</c:v>
                </c:pt>
                <c:pt idx="202">
                  <c:v>45320</c:v>
                </c:pt>
                <c:pt idx="203">
                  <c:v>45321</c:v>
                </c:pt>
                <c:pt idx="204">
                  <c:v>45322</c:v>
                </c:pt>
                <c:pt idx="205">
                  <c:v>45323</c:v>
                </c:pt>
                <c:pt idx="206">
                  <c:v>45324</c:v>
                </c:pt>
                <c:pt idx="207">
                  <c:v>45327</c:v>
                </c:pt>
                <c:pt idx="208">
                  <c:v>45328</c:v>
                </c:pt>
                <c:pt idx="209">
                  <c:v>45329</c:v>
                </c:pt>
                <c:pt idx="210">
                  <c:v>45330</c:v>
                </c:pt>
                <c:pt idx="211">
                  <c:v>45331</c:v>
                </c:pt>
                <c:pt idx="212">
                  <c:v>45334</c:v>
                </c:pt>
                <c:pt idx="213">
                  <c:v>45335</c:v>
                </c:pt>
                <c:pt idx="214">
                  <c:v>45336</c:v>
                </c:pt>
                <c:pt idx="215">
                  <c:v>45337</c:v>
                </c:pt>
                <c:pt idx="216">
                  <c:v>45338</c:v>
                </c:pt>
                <c:pt idx="217">
                  <c:v>45342</c:v>
                </c:pt>
                <c:pt idx="218">
                  <c:v>45343</c:v>
                </c:pt>
                <c:pt idx="219">
                  <c:v>45344</c:v>
                </c:pt>
                <c:pt idx="220">
                  <c:v>45345</c:v>
                </c:pt>
                <c:pt idx="221">
                  <c:v>45348</c:v>
                </c:pt>
                <c:pt idx="222">
                  <c:v>45349</c:v>
                </c:pt>
                <c:pt idx="223">
                  <c:v>45350</c:v>
                </c:pt>
                <c:pt idx="224">
                  <c:v>45351</c:v>
                </c:pt>
                <c:pt idx="225">
                  <c:v>45352</c:v>
                </c:pt>
                <c:pt idx="226">
                  <c:v>45355</c:v>
                </c:pt>
                <c:pt idx="227">
                  <c:v>45356</c:v>
                </c:pt>
                <c:pt idx="228">
                  <c:v>45357</c:v>
                </c:pt>
                <c:pt idx="229">
                  <c:v>45358</c:v>
                </c:pt>
                <c:pt idx="230">
                  <c:v>45359</c:v>
                </c:pt>
                <c:pt idx="231">
                  <c:v>45362</c:v>
                </c:pt>
                <c:pt idx="232">
                  <c:v>45363</c:v>
                </c:pt>
                <c:pt idx="233">
                  <c:v>45364</c:v>
                </c:pt>
                <c:pt idx="234">
                  <c:v>45365</c:v>
                </c:pt>
                <c:pt idx="235">
                  <c:v>45366</c:v>
                </c:pt>
                <c:pt idx="236">
                  <c:v>45369</c:v>
                </c:pt>
                <c:pt idx="237">
                  <c:v>45370</c:v>
                </c:pt>
                <c:pt idx="238">
                  <c:v>45371</c:v>
                </c:pt>
                <c:pt idx="239">
                  <c:v>45372</c:v>
                </c:pt>
                <c:pt idx="240">
                  <c:v>45373</c:v>
                </c:pt>
                <c:pt idx="241">
                  <c:v>45376</c:v>
                </c:pt>
                <c:pt idx="242">
                  <c:v>45377</c:v>
                </c:pt>
                <c:pt idx="243">
                  <c:v>45378</c:v>
                </c:pt>
                <c:pt idx="244">
                  <c:v>45379</c:v>
                </c:pt>
                <c:pt idx="245">
                  <c:v>45383</c:v>
                </c:pt>
                <c:pt idx="246">
                  <c:v>45384</c:v>
                </c:pt>
                <c:pt idx="247">
                  <c:v>45385</c:v>
                </c:pt>
                <c:pt idx="248">
                  <c:v>45386</c:v>
                </c:pt>
                <c:pt idx="249">
                  <c:v>45387</c:v>
                </c:pt>
              </c:numCache>
            </c:numRef>
          </c:cat>
          <c:val>
            <c:numRef>
              <c:f>SMA!$D$2:$D$252</c:f>
              <c:numCache>
                <c:formatCode>General</c:formatCode>
                <c:ptCount val="251"/>
                <c:pt idx="0">
                  <c:v>39.688023000000001</c:v>
                </c:pt>
                <c:pt idx="1">
                  <c:v>39.716553000000005</c:v>
                </c:pt>
                <c:pt idx="2">
                  <c:v>39.592914666666672</c:v>
                </c:pt>
                <c:pt idx="3">
                  <c:v>39.554871500000004</c:v>
                </c:pt>
                <c:pt idx="4">
                  <c:v>39.478785600000002</c:v>
                </c:pt>
                <c:pt idx="5">
                  <c:v>39.426476666666666</c:v>
                </c:pt>
                <c:pt idx="6">
                  <c:v>39.303517428571425</c:v>
                </c:pt>
                <c:pt idx="7">
                  <c:v>39.174444125000001</c:v>
                </c:pt>
                <c:pt idx="8">
                  <c:v>39.032840666666665</c:v>
                </c:pt>
                <c:pt idx="9">
                  <c:v>38.9537963</c:v>
                </c:pt>
                <c:pt idx="10">
                  <c:v>38.863185454545459</c:v>
                </c:pt>
                <c:pt idx="11">
                  <c:v>38.741708333333335</c:v>
                </c:pt>
                <c:pt idx="12">
                  <c:v>38.587708923076924</c:v>
                </c:pt>
                <c:pt idx="13">
                  <c:v>38.463181857142857</c:v>
                </c:pt>
                <c:pt idx="14">
                  <c:v>38.364769199999998</c:v>
                </c:pt>
                <c:pt idx="15">
                  <c:v>38.297679625000001</c:v>
                </c:pt>
                <c:pt idx="16">
                  <c:v>38.230090823529416</c:v>
                </c:pt>
                <c:pt idx="17">
                  <c:v>38.137781333333336</c:v>
                </c:pt>
                <c:pt idx="18">
                  <c:v>38.044176157894739</c:v>
                </c:pt>
                <c:pt idx="19">
                  <c:v>37.972295550000005</c:v>
                </c:pt>
                <c:pt idx="20">
                  <c:v>37.915412714285722</c:v>
                </c:pt>
                <c:pt idx="21">
                  <c:v>37.855487136363642</c:v>
                </c:pt>
                <c:pt idx="22">
                  <c:v>37.793329478260873</c:v>
                </c:pt>
                <c:pt idx="23">
                  <c:v>37.723934166666666</c:v>
                </c:pt>
                <c:pt idx="24">
                  <c:v>37.651245880000005</c:v>
                </c:pt>
                <c:pt idx="25">
                  <c:v>37.577123653846158</c:v>
                </c:pt>
                <c:pt idx="26">
                  <c:v>37.503151111111116</c:v>
                </c:pt>
                <c:pt idx="27">
                  <c:v>37.425535357142856</c:v>
                </c:pt>
                <c:pt idx="28">
                  <c:v>37.344321965517246</c:v>
                </c:pt>
                <c:pt idx="29">
                  <c:v>37.27781576666667</c:v>
                </c:pt>
                <c:pt idx="30">
                  <c:v>37.277003258064518</c:v>
                </c:pt>
                <c:pt idx="31">
                  <c:v>37.302979218750004</c:v>
                </c:pt>
                <c:pt idx="32">
                  <c:v>37.297957545454551</c:v>
                </c:pt>
                <c:pt idx="33">
                  <c:v>37.270611117647064</c:v>
                </c:pt>
                <c:pt idx="34">
                  <c:v>37.238509885714286</c:v>
                </c:pt>
                <c:pt idx="35">
                  <c:v>37.192436416666666</c:v>
                </c:pt>
                <c:pt idx="36">
                  <c:v>37.17509591891892</c:v>
                </c:pt>
                <c:pt idx="37">
                  <c:v>37.158668078947372</c:v>
                </c:pt>
                <c:pt idx="38">
                  <c:v>37.151463794871795</c:v>
                </c:pt>
                <c:pt idx="39">
                  <c:v>37.151589450000003</c:v>
                </c:pt>
                <c:pt idx="40">
                  <c:v>37.145143609756097</c:v>
                </c:pt>
                <c:pt idx="41">
                  <c:v>37.15090728571429</c:v>
                </c:pt>
                <c:pt idx="42">
                  <c:v>37.160874348837211</c:v>
                </c:pt>
                <c:pt idx="43">
                  <c:v>37.167766522727277</c:v>
                </c:pt>
                <c:pt idx="44">
                  <c:v>37.194220355555558</c:v>
                </c:pt>
                <c:pt idx="45">
                  <c:v>37.227465717391304</c:v>
                </c:pt>
                <c:pt idx="46">
                  <c:v>37.240478319148941</c:v>
                </c:pt>
                <c:pt idx="47">
                  <c:v>37.260759791666672</c:v>
                </c:pt>
                <c:pt idx="48">
                  <c:v>37.286295489795926</c:v>
                </c:pt>
                <c:pt idx="49">
                  <c:v>37.296966220000002</c:v>
                </c:pt>
                <c:pt idx="50">
                  <c:v>37.251142400000006</c:v>
                </c:pt>
                <c:pt idx="51">
                  <c:v>37.200908780000006</c:v>
                </c:pt>
                <c:pt idx="52">
                  <c:v>37.150396400000005</c:v>
                </c:pt>
                <c:pt idx="53">
                  <c:v>37.070871640000007</c:v>
                </c:pt>
                <c:pt idx="54">
                  <c:v>36.987636100000003</c:v>
                </c:pt>
                <c:pt idx="55">
                  <c:v>36.90209128</c:v>
                </c:pt>
                <c:pt idx="56">
                  <c:v>36.825261140000009</c:v>
                </c:pt>
                <c:pt idx="57">
                  <c:v>36.765094900000008</c:v>
                </c:pt>
                <c:pt idx="58">
                  <c:v>36.711770160000007</c:v>
                </c:pt>
                <c:pt idx="59">
                  <c:v>36.647944640000013</c:v>
                </c:pt>
                <c:pt idx="60">
                  <c:v>36.573866960000011</c:v>
                </c:pt>
                <c:pt idx="61">
                  <c:v>36.508898860000002</c:v>
                </c:pt>
                <c:pt idx="62">
                  <c:v>36.460129779999995</c:v>
                </c:pt>
                <c:pt idx="63">
                  <c:v>36.415805580000004</c:v>
                </c:pt>
                <c:pt idx="64">
                  <c:v>36.368051359999995</c:v>
                </c:pt>
                <c:pt idx="65">
                  <c:v>36.31555616</c:v>
                </c:pt>
                <c:pt idx="66">
                  <c:v>36.270913299999997</c:v>
                </c:pt>
                <c:pt idx="67">
                  <c:v>36.229028980000002</c:v>
                </c:pt>
                <c:pt idx="68">
                  <c:v>36.198635700000004</c:v>
                </c:pt>
                <c:pt idx="69">
                  <c:v>36.167142240000004</c:v>
                </c:pt>
                <c:pt idx="70">
                  <c:v>36.138569840000002</c:v>
                </c:pt>
                <c:pt idx="71">
                  <c:v>36.125724760000004</c:v>
                </c:pt>
                <c:pt idx="72">
                  <c:v>36.11841840000001</c:v>
                </c:pt>
                <c:pt idx="73">
                  <c:v>36.108420240000015</c:v>
                </c:pt>
                <c:pt idx="74">
                  <c:v>36.105728440000014</c:v>
                </c:pt>
                <c:pt idx="75">
                  <c:v>36.095024920000007</c:v>
                </c:pt>
                <c:pt idx="76">
                  <c:v>36.08467816000001</c:v>
                </c:pt>
                <c:pt idx="77">
                  <c:v>36.079136100000014</c:v>
                </c:pt>
                <c:pt idx="78">
                  <c:v>36.070036680000015</c:v>
                </c:pt>
                <c:pt idx="79">
                  <c:v>36.050306700000007</c:v>
                </c:pt>
                <c:pt idx="80">
                  <c:v>35.985702360000005</c:v>
                </c:pt>
                <c:pt idx="81">
                  <c:v>35.904374700000005</c:v>
                </c:pt>
                <c:pt idx="82">
                  <c:v>35.855297780000008</c:v>
                </c:pt>
                <c:pt idx="83">
                  <c:v>35.820824900000005</c:v>
                </c:pt>
                <c:pt idx="84">
                  <c:v>35.794662560000006</c:v>
                </c:pt>
                <c:pt idx="85">
                  <c:v>35.777511279999999</c:v>
                </c:pt>
                <c:pt idx="86">
                  <c:v>35.747161779999999</c:v>
                </c:pt>
                <c:pt idx="87">
                  <c:v>35.71739556</c:v>
                </c:pt>
                <c:pt idx="88">
                  <c:v>35.667871859999998</c:v>
                </c:pt>
                <c:pt idx="89">
                  <c:v>35.614522099999995</c:v>
                </c:pt>
                <c:pt idx="90">
                  <c:v>35.586580579999996</c:v>
                </c:pt>
                <c:pt idx="91">
                  <c:v>35.551557099999997</c:v>
                </c:pt>
                <c:pt idx="92">
                  <c:v>35.519492659999997</c:v>
                </c:pt>
                <c:pt idx="93">
                  <c:v>35.486430379999994</c:v>
                </c:pt>
                <c:pt idx="94">
                  <c:v>35.431987479999997</c:v>
                </c:pt>
                <c:pt idx="95">
                  <c:v>35.360517600000001</c:v>
                </c:pt>
                <c:pt idx="96">
                  <c:v>35.311013819999999</c:v>
                </c:pt>
                <c:pt idx="97">
                  <c:v>35.250706280000003</c:v>
                </c:pt>
                <c:pt idx="98">
                  <c:v>35.183271959999999</c:v>
                </c:pt>
                <c:pt idx="99">
                  <c:v>35.124820799999995</c:v>
                </c:pt>
                <c:pt idx="100">
                  <c:v>35.06472016</c:v>
                </c:pt>
                <c:pt idx="101">
                  <c:v>35.015664600000008</c:v>
                </c:pt>
                <c:pt idx="102">
                  <c:v>34.967100220000006</c:v>
                </c:pt>
                <c:pt idx="103">
                  <c:v>34.926010280000007</c:v>
                </c:pt>
                <c:pt idx="104">
                  <c:v>34.892207400000011</c:v>
                </c:pt>
                <c:pt idx="105">
                  <c:v>34.860320820000005</c:v>
                </c:pt>
                <c:pt idx="106">
                  <c:v>34.825676120000004</c:v>
                </c:pt>
                <c:pt idx="107">
                  <c:v>34.78434678</c:v>
                </c:pt>
                <c:pt idx="108">
                  <c:v>34.74223344</c:v>
                </c:pt>
                <c:pt idx="109">
                  <c:v>34.705134059999999</c:v>
                </c:pt>
                <c:pt idx="110">
                  <c:v>34.682437899999996</c:v>
                </c:pt>
                <c:pt idx="111">
                  <c:v>34.653304739999996</c:v>
                </c:pt>
                <c:pt idx="112">
                  <c:v>34.628091959999999</c:v>
                </c:pt>
                <c:pt idx="113">
                  <c:v>34.589148719999997</c:v>
                </c:pt>
                <c:pt idx="114">
                  <c:v>34.535812360000001</c:v>
                </c:pt>
                <c:pt idx="115">
                  <c:v>34.47801948</c:v>
                </c:pt>
                <c:pt idx="116">
                  <c:v>34.420865540000001</c:v>
                </c:pt>
                <c:pt idx="117">
                  <c:v>34.361280120000004</c:v>
                </c:pt>
                <c:pt idx="118">
                  <c:v>34.288555960000004</c:v>
                </c:pt>
                <c:pt idx="119">
                  <c:v>34.211791959999999</c:v>
                </c:pt>
                <c:pt idx="120">
                  <c:v>34.149679700000007</c:v>
                </c:pt>
                <c:pt idx="121">
                  <c:v>34.090424180000007</c:v>
                </c:pt>
                <c:pt idx="122">
                  <c:v>34.028276040000009</c:v>
                </c:pt>
                <c:pt idx="123">
                  <c:v>33.963309680000002</c:v>
                </c:pt>
                <c:pt idx="124">
                  <c:v>33.898569919999993</c:v>
                </c:pt>
                <c:pt idx="125">
                  <c:v>33.83888494</c:v>
                </c:pt>
                <c:pt idx="126">
                  <c:v>33.783088119999995</c:v>
                </c:pt>
                <c:pt idx="127">
                  <c:v>33.726902440000011</c:v>
                </c:pt>
                <c:pt idx="128">
                  <c:v>33.678298920000003</c:v>
                </c:pt>
                <c:pt idx="129">
                  <c:v>33.631056319999999</c:v>
                </c:pt>
                <c:pt idx="130">
                  <c:v>33.574870760000003</c:v>
                </c:pt>
                <c:pt idx="131">
                  <c:v>33.540848400000002</c:v>
                </c:pt>
                <c:pt idx="132">
                  <c:v>33.483885200000003</c:v>
                </c:pt>
                <c:pt idx="133">
                  <c:v>33.401648179999995</c:v>
                </c:pt>
                <c:pt idx="134">
                  <c:v>33.311245739999997</c:v>
                </c:pt>
                <c:pt idx="135">
                  <c:v>33.212677939999999</c:v>
                </c:pt>
                <c:pt idx="136">
                  <c:v>33.111582779999999</c:v>
                </c:pt>
                <c:pt idx="137">
                  <c:v>33.001933379999997</c:v>
                </c:pt>
                <c:pt idx="138">
                  <c:v>32.911336599999998</c:v>
                </c:pt>
                <c:pt idx="139">
                  <c:v>32.827349900000002</c:v>
                </c:pt>
                <c:pt idx="140">
                  <c:v>32.702925120000003</c:v>
                </c:pt>
                <c:pt idx="141">
                  <c:v>32.584138299999999</c:v>
                </c:pt>
                <c:pt idx="142">
                  <c:v>32.458741420000003</c:v>
                </c:pt>
                <c:pt idx="143">
                  <c:v>32.335677539999999</c:v>
                </c:pt>
                <c:pt idx="144">
                  <c:v>32.215918700000003</c:v>
                </c:pt>
                <c:pt idx="145">
                  <c:v>32.120655900000003</c:v>
                </c:pt>
                <c:pt idx="146">
                  <c:v>32.019560700000007</c:v>
                </c:pt>
                <c:pt idx="147">
                  <c:v>31.923131520000002</c:v>
                </c:pt>
                <c:pt idx="148">
                  <c:v>31.819508940000006</c:v>
                </c:pt>
                <c:pt idx="149">
                  <c:v>31.706363180000004</c:v>
                </c:pt>
                <c:pt idx="150">
                  <c:v>31.599386180000007</c:v>
                </c:pt>
                <c:pt idx="151">
                  <c:v>31.474780979999995</c:v>
                </c:pt>
                <c:pt idx="152">
                  <c:v>31.363469219999999</c:v>
                </c:pt>
                <c:pt idx="153">
                  <c:v>31.290117600000002</c:v>
                </c:pt>
                <c:pt idx="154">
                  <c:v>31.210240199999998</c:v>
                </c:pt>
                <c:pt idx="155">
                  <c:v>31.1339015</c:v>
                </c:pt>
                <c:pt idx="156">
                  <c:v>31.06477186</c:v>
                </c:pt>
                <c:pt idx="157">
                  <c:v>30.997864700000004</c:v>
                </c:pt>
                <c:pt idx="158">
                  <c:v>30.932712460000001</c:v>
                </c:pt>
                <c:pt idx="159">
                  <c:v>30.869746000000006</c:v>
                </c:pt>
                <c:pt idx="160">
                  <c:v>30.801241599999997</c:v>
                </c:pt>
                <c:pt idx="161">
                  <c:v>30.732230419999997</c:v>
                </c:pt>
                <c:pt idx="162">
                  <c:v>30.66409908</c:v>
                </c:pt>
                <c:pt idx="163">
                  <c:v>30.610845360000003</c:v>
                </c:pt>
                <c:pt idx="164">
                  <c:v>30.541824120000001</c:v>
                </c:pt>
                <c:pt idx="165">
                  <c:v>30.483203820000007</c:v>
                </c:pt>
                <c:pt idx="166">
                  <c:v>30.415201880000009</c:v>
                </c:pt>
                <c:pt idx="167">
                  <c:v>30.352564820000008</c:v>
                </c:pt>
                <c:pt idx="168">
                  <c:v>30.292607620000009</c:v>
                </c:pt>
                <c:pt idx="169">
                  <c:v>30.235800380000011</c:v>
                </c:pt>
                <c:pt idx="170">
                  <c:v>30.155237980000006</c:v>
                </c:pt>
                <c:pt idx="171">
                  <c:v>30.05852346</c:v>
                </c:pt>
                <c:pt idx="172">
                  <c:v>29.924755880000006</c:v>
                </c:pt>
                <c:pt idx="173">
                  <c:v>29.792015860000003</c:v>
                </c:pt>
                <c:pt idx="174">
                  <c:v>29.666016940000006</c:v>
                </c:pt>
                <c:pt idx="175">
                  <c:v>29.555100620000005</c:v>
                </c:pt>
                <c:pt idx="176">
                  <c:v>29.464497279999996</c:v>
                </c:pt>
                <c:pt idx="177">
                  <c:v>29.364034360000005</c:v>
                </c:pt>
                <c:pt idx="178">
                  <c:v>29.278136259999997</c:v>
                </c:pt>
                <c:pt idx="179">
                  <c:v>29.19770535999999</c:v>
                </c:pt>
                <c:pt idx="180">
                  <c:v>29.133218959999994</c:v>
                </c:pt>
                <c:pt idx="181">
                  <c:v>29.050121299999997</c:v>
                </c:pt>
                <c:pt idx="182">
                  <c:v>28.980679739999985</c:v>
                </c:pt>
                <c:pt idx="183">
                  <c:v>28.93728965999999</c:v>
                </c:pt>
                <c:pt idx="184">
                  <c:v>28.916697959999997</c:v>
                </c:pt>
                <c:pt idx="185">
                  <c:v>28.906604619999992</c:v>
                </c:pt>
                <c:pt idx="186">
                  <c:v>28.880207179999999</c:v>
                </c:pt>
                <c:pt idx="187">
                  <c:v>28.869267999999998</c:v>
                </c:pt>
                <c:pt idx="188">
                  <c:v>28.854663819999999</c:v>
                </c:pt>
                <c:pt idx="189">
                  <c:v>28.828153200000006</c:v>
                </c:pt>
                <c:pt idx="190">
                  <c:v>28.813977600000001</c:v>
                </c:pt>
                <c:pt idx="191">
                  <c:v>28.779622780000004</c:v>
                </c:pt>
                <c:pt idx="192">
                  <c:v>28.750984580000004</c:v>
                </c:pt>
                <c:pt idx="193">
                  <c:v>28.71583110000001</c:v>
                </c:pt>
                <c:pt idx="194">
                  <c:v>28.67752242000001</c:v>
                </c:pt>
                <c:pt idx="195">
                  <c:v>28.623256100000013</c:v>
                </c:pt>
                <c:pt idx="196">
                  <c:v>28.57428878000001</c:v>
                </c:pt>
                <c:pt idx="197">
                  <c:v>28.524551620000011</c:v>
                </c:pt>
                <c:pt idx="198">
                  <c:v>28.48553870000001</c:v>
                </c:pt>
                <c:pt idx="199">
                  <c:v>28.458938980000013</c:v>
                </c:pt>
                <c:pt idx="200">
                  <c:v>28.42747996000001</c:v>
                </c:pt>
                <c:pt idx="201">
                  <c:v>28.405872660000011</c:v>
                </c:pt>
                <c:pt idx="202">
                  <c:v>28.37894842</c:v>
                </c:pt>
                <c:pt idx="203">
                  <c:v>28.324499899999999</c:v>
                </c:pt>
                <c:pt idx="204">
                  <c:v>28.279526880000002</c:v>
                </c:pt>
                <c:pt idx="205">
                  <c:v>28.235798360000004</c:v>
                </c:pt>
                <c:pt idx="206">
                  <c:v>28.183687600000006</c:v>
                </c:pt>
                <c:pt idx="207">
                  <c:v>28.118071720000007</c:v>
                </c:pt>
                <c:pt idx="208">
                  <c:v>28.070661780000002</c:v>
                </c:pt>
                <c:pt idx="209">
                  <c:v>28.02090518</c:v>
                </c:pt>
                <c:pt idx="210">
                  <c:v>27.978441880000002</c:v>
                </c:pt>
                <c:pt idx="211">
                  <c:v>27.944645100000002</c:v>
                </c:pt>
                <c:pt idx="212">
                  <c:v>27.905163980000001</c:v>
                </c:pt>
                <c:pt idx="213">
                  <c:v>27.844198520000006</c:v>
                </c:pt>
                <c:pt idx="214">
                  <c:v>27.816770519999999</c:v>
                </c:pt>
                <c:pt idx="215">
                  <c:v>27.790052179999996</c:v>
                </c:pt>
                <c:pt idx="216">
                  <c:v>27.769277540000004</c:v>
                </c:pt>
                <c:pt idx="217">
                  <c:v>27.753813940000001</c:v>
                </c:pt>
                <c:pt idx="218">
                  <c:v>27.743102920000002</c:v>
                </c:pt>
                <c:pt idx="219">
                  <c:v>27.727036319999996</c:v>
                </c:pt>
                <c:pt idx="220">
                  <c:v>27.717928259999997</c:v>
                </c:pt>
                <c:pt idx="221">
                  <c:v>27.698402379999997</c:v>
                </c:pt>
                <c:pt idx="222">
                  <c:v>27.710907219999999</c:v>
                </c:pt>
                <c:pt idx="223">
                  <c:v>27.736854939999997</c:v>
                </c:pt>
                <c:pt idx="224">
                  <c:v>27.743350860000007</c:v>
                </c:pt>
                <c:pt idx="225">
                  <c:v>27.741974320000001</c:v>
                </c:pt>
                <c:pt idx="226">
                  <c:v>27.704923920000002</c:v>
                </c:pt>
                <c:pt idx="227">
                  <c:v>27.682116380000004</c:v>
                </c:pt>
                <c:pt idx="228">
                  <c:v>27.668110500000001</c:v>
                </c:pt>
                <c:pt idx="229">
                  <c:v>27.644331280000003</c:v>
                </c:pt>
                <c:pt idx="230">
                  <c:v>27.628955000000001</c:v>
                </c:pt>
                <c:pt idx="231">
                  <c:v>27.632638020000005</c:v>
                </c:pt>
                <c:pt idx="232">
                  <c:v>27.62557442</c:v>
                </c:pt>
                <c:pt idx="233">
                  <c:v>27.622710799999997</c:v>
                </c:pt>
                <c:pt idx="234">
                  <c:v>27.599525899999993</c:v>
                </c:pt>
                <c:pt idx="235">
                  <c:v>27.57254103999999</c:v>
                </c:pt>
                <c:pt idx="236">
                  <c:v>27.553766359999987</c:v>
                </c:pt>
                <c:pt idx="237">
                  <c:v>27.52570437999999</c:v>
                </c:pt>
                <c:pt idx="238">
                  <c:v>27.496875039999985</c:v>
                </c:pt>
                <c:pt idx="239">
                  <c:v>27.47079231999999</c:v>
                </c:pt>
                <c:pt idx="240">
                  <c:v>27.446788039999991</c:v>
                </c:pt>
                <c:pt idx="241">
                  <c:v>27.435808799999997</c:v>
                </c:pt>
                <c:pt idx="242">
                  <c:v>27.422118499999993</c:v>
                </c:pt>
                <c:pt idx="243">
                  <c:v>27.419715559999997</c:v>
                </c:pt>
                <c:pt idx="244">
                  <c:v>27.420062199999997</c:v>
                </c:pt>
                <c:pt idx="245">
                  <c:v>27.420991039999993</c:v>
                </c:pt>
                <c:pt idx="246">
                  <c:v>27.414776159999995</c:v>
                </c:pt>
                <c:pt idx="247">
                  <c:v>27.401370239999995</c:v>
                </c:pt>
                <c:pt idx="248">
                  <c:v>27.374199880000003</c:v>
                </c:pt>
                <c:pt idx="249">
                  <c:v>27.349199880000004</c:v>
                </c:pt>
              </c:numCache>
            </c:numRef>
          </c:val>
          <c:smooth val="0"/>
          <c:extLst>
            <c:ext xmlns:c16="http://schemas.microsoft.com/office/drawing/2014/chart" uri="{C3380CC4-5D6E-409C-BE32-E72D297353CC}">
              <c16:uniqueId val="{00000002-BA56-4C28-A767-DE43A9F35902}"/>
            </c:ext>
          </c:extLst>
        </c:ser>
        <c:dLbls>
          <c:showLegendKey val="0"/>
          <c:showVal val="0"/>
          <c:showCatName val="0"/>
          <c:showSerName val="0"/>
          <c:showPercent val="0"/>
          <c:showBubbleSize val="0"/>
        </c:dLbls>
        <c:smooth val="0"/>
        <c:axId val="657175056"/>
        <c:axId val="657177936"/>
      </c:lineChart>
      <c:dateAx>
        <c:axId val="65717505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7177936"/>
        <c:crosses val="autoZero"/>
        <c:auto val="1"/>
        <c:lblOffset val="100"/>
        <c:baseTimeUnit val="days"/>
      </c:dateAx>
      <c:valAx>
        <c:axId val="657177936"/>
        <c:scaling>
          <c:orientation val="minMax"/>
          <c:min val="2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71750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4/11/2024</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hyperlink" Target="https://ca.marketscreener.com/quote/stock/PFIZER-INC-23365019/" TargetMode="External"/><Relationship Id="rId2" Type="http://schemas.openxmlformats.org/officeDocument/2006/relationships/hyperlink" Target="https://ca.finance.yahoo.com/quote/PFE/" TargetMode="External"/><Relationship Id="rId1" Type="http://schemas.openxmlformats.org/officeDocument/2006/relationships/slideLayout" Target="../slideLayouts/slideLayout46.xml"/><Relationship Id="rId5" Type="http://schemas.openxmlformats.org/officeDocument/2006/relationships/hyperlink" Target="https://businessmodelanalyst.com/pfizer-business-model/" TargetMode="External"/><Relationship Id="rId4" Type="http://schemas.openxmlformats.org/officeDocument/2006/relationships/hyperlink" Target="https://investors.pfizer.com/Investors/Overview/default.aspx"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sign on a building&#10;&#10;Description automatically generated">
            <a:extLst>
              <a:ext uri="{FF2B5EF4-FFF2-40B4-BE49-F238E27FC236}">
                <a16:creationId xmlns:a16="http://schemas.microsoft.com/office/drawing/2014/main" id="{92A390B4-1BFC-D8EA-9915-3F93EAA0A9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50" r="-1" b="33158"/>
          <a:stretch/>
        </p:blipFill>
        <p:spPr bwMode="auto">
          <a:xfrm>
            <a:off x="371476" y="278606"/>
            <a:ext cx="11520487" cy="3150394"/>
          </a:xfrm>
          <a:prstGeom prst="rect">
            <a:avLst/>
          </a:prstGeom>
          <a:solidFill>
            <a:srgbClr val="FFFFFF"/>
          </a:solidFill>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1510507" y="3886201"/>
            <a:ext cx="9242424" cy="1104900"/>
          </a:xfrm>
        </p:spPr>
        <p:txBody>
          <a:bodyPr anchor="ctr">
            <a:normAutofit/>
          </a:bodyPr>
          <a:lstStyle/>
          <a:p>
            <a:pPr>
              <a:spcAft>
                <a:spcPts val="800"/>
              </a:spcAft>
            </a:pPr>
            <a:r>
              <a:rPr lang="en-CA" sz="4600" b="1" kern="100" dirty="0">
                <a:effectLst/>
              </a:rPr>
              <a:t>Financial Analysis of </a:t>
            </a:r>
            <a:r>
              <a:rPr lang="en-CA" sz="4600" b="1" kern="100" dirty="0">
                <a:effectLst/>
                <a:highlight>
                  <a:srgbClr val="FFFFFF"/>
                </a:highlight>
              </a:rPr>
              <a:t>Pfizer Inc. (PFE)</a:t>
            </a:r>
            <a:endParaRPr lang="en-CA" sz="4600" kern="100" dirty="0">
              <a:effectLst/>
            </a:endParaRP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1510507" y="5130801"/>
            <a:ext cx="9242424" cy="533400"/>
          </a:xfrm>
        </p:spPr>
        <p:txBody>
          <a:bodyPr>
            <a:normAutofit/>
          </a:bodyPr>
          <a:lstStyle/>
          <a:p>
            <a:r>
              <a:rPr lang="en-US" dirty="0"/>
              <a:t>Group No. : 09</a:t>
            </a:r>
          </a:p>
        </p:txBody>
      </p:sp>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Title 1">
            <a:extLst>
              <a:ext uri="{FF2B5EF4-FFF2-40B4-BE49-F238E27FC236}">
                <a16:creationId xmlns:a16="http://schemas.microsoft.com/office/drawing/2014/main" id="{F6281B9F-DB40-A9CF-CE09-9FD7A5109CCA}"/>
              </a:ext>
            </a:extLst>
          </p:cNvPr>
          <p:cNvSpPr>
            <a:spLocks noGrp="1"/>
          </p:cNvSpPr>
          <p:nvPr>
            <p:ph type="title"/>
          </p:nvPr>
        </p:nvSpPr>
        <p:spPr>
          <a:xfrm>
            <a:off x="371475" y="1509915"/>
            <a:ext cx="4448175" cy="1520824"/>
          </a:xfrm>
        </p:spPr>
        <p:txBody>
          <a:bodyPr/>
          <a:lstStyle/>
          <a:p>
            <a:r>
              <a:rPr lang="en-CA" sz="3600" b="1" kern="100" dirty="0">
                <a:effectLst/>
                <a:latin typeface="Calibri" panose="020F0502020204030204" pitchFamily="34" charset="0"/>
                <a:ea typeface="Aptos" panose="020B0004020202020204" pitchFamily="34" charset="0"/>
                <a:cs typeface="Times New Roman" panose="02020603050405020304" pitchFamily="18" charset="0"/>
              </a:rPr>
              <a:t>Macroeconomic Environment</a:t>
            </a:r>
            <a:br>
              <a:rPr lang="en-CA" sz="3600" b="1"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1808605D-3A54-B93C-1F44-CA0A3CBF0066}"/>
              </a:ext>
            </a:extLst>
          </p:cNvPr>
          <p:cNvSpPr>
            <a:spLocks noGrp="1"/>
          </p:cNvSpPr>
          <p:nvPr>
            <p:ph type="sldNum" sz="quarter" idx="12"/>
          </p:nvPr>
        </p:nvSpPr>
        <p:spPr>
          <a:xfrm>
            <a:off x="11518900" y="6581978"/>
            <a:ext cx="373062" cy="206104"/>
          </a:xfrm>
        </p:spPr>
        <p:txBody>
          <a:bodyPr vert="horz" lIns="91440" tIns="45720" rIns="91440" bIns="45720" rtlCol="0" anchor="ctr">
            <a:normAutofit/>
          </a:bodyPr>
          <a:lstStyle/>
          <a:p>
            <a:pPr>
              <a:lnSpc>
                <a:spcPct val="90000"/>
              </a:lnSpc>
              <a:spcAft>
                <a:spcPts val="600"/>
              </a:spcAft>
            </a:pPr>
            <a:fld id="{03DC2DEF-D2FE-4B45-ABA4-9F153FD1C98A}" type="slidenum">
              <a:rPr lang="en-US" sz="800" smtClean="0"/>
              <a:pPr>
                <a:lnSpc>
                  <a:spcPct val="90000"/>
                </a:lnSpc>
                <a:spcAft>
                  <a:spcPts val="600"/>
                </a:spcAft>
              </a:pPr>
              <a:t>10</a:t>
            </a:fld>
            <a:endParaRPr lang="en-US" sz="800"/>
          </a:p>
        </p:txBody>
      </p:sp>
      <p:sp>
        <p:nvSpPr>
          <p:cNvPr id="10" name="TextBox 9">
            <a:extLst>
              <a:ext uri="{FF2B5EF4-FFF2-40B4-BE49-F238E27FC236}">
                <a16:creationId xmlns:a16="http://schemas.microsoft.com/office/drawing/2014/main" id="{72D330E0-7D02-0D30-068E-82E6609757AC}"/>
              </a:ext>
            </a:extLst>
          </p:cNvPr>
          <p:cNvSpPr txBox="1"/>
          <p:nvPr/>
        </p:nvSpPr>
        <p:spPr>
          <a:xfrm>
            <a:off x="3609563" y="3118775"/>
            <a:ext cx="2927311" cy="3081999"/>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endParaRPr lang="en-US" dirty="0"/>
          </a:p>
        </p:txBody>
      </p:sp>
      <p:sp>
        <p:nvSpPr>
          <p:cNvPr id="7" name="Content Placeholder 6">
            <a:extLst>
              <a:ext uri="{FF2B5EF4-FFF2-40B4-BE49-F238E27FC236}">
                <a16:creationId xmlns:a16="http://schemas.microsoft.com/office/drawing/2014/main" id="{3FE7F2EC-0F52-09DE-A6F5-9E7C72CC6823}"/>
              </a:ext>
            </a:extLst>
          </p:cNvPr>
          <p:cNvSpPr>
            <a:spLocks noGrp="1"/>
          </p:cNvSpPr>
          <p:nvPr>
            <p:ph sz="half" idx="1"/>
          </p:nvPr>
        </p:nvSpPr>
        <p:spPr>
          <a:xfrm>
            <a:off x="371475" y="2611120"/>
            <a:ext cx="2926800" cy="2550160"/>
          </a:xfrm>
        </p:spPr>
        <p:txBody>
          <a:bodyPr vert="horz" lIns="91440" tIns="45720" rIns="91440" bIns="45720" rtlCol="0">
            <a:normAutofit/>
          </a:bodyPr>
          <a:lstStyle/>
          <a:p>
            <a:pPr>
              <a:spcAft>
                <a:spcPts val="800"/>
              </a:spcAft>
            </a:pPr>
            <a:r>
              <a:rPr lang="en-US" dirty="0">
                <a:effectLst/>
              </a:rPr>
              <a:t>Pfizer's growth strategy involves a combination of organic growth and strategic acquisitions. The company invests heavily in R&amp;D to develop new medicines and therapies to address unmet medical needs. </a:t>
            </a:r>
          </a:p>
        </p:txBody>
      </p:sp>
      <p:pic>
        <p:nvPicPr>
          <p:cNvPr id="6150" name="Picture 6">
            <a:extLst>
              <a:ext uri="{FF2B5EF4-FFF2-40B4-BE49-F238E27FC236}">
                <a16:creationId xmlns:a16="http://schemas.microsoft.com/office/drawing/2014/main" id="{91EC7E60-D66A-40FA-AE9F-9B31FD1829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17" r="14797" b="1"/>
          <a:stretch/>
        </p:blipFill>
        <p:spPr bwMode="auto">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rgbClr val="FFFFFF"/>
          </a:solidFill>
        </p:spPr>
      </p:pic>
      <p:sp>
        <p:nvSpPr>
          <p:cNvPr id="11" name="TextBox 10">
            <a:extLst>
              <a:ext uri="{FF2B5EF4-FFF2-40B4-BE49-F238E27FC236}">
                <a16:creationId xmlns:a16="http://schemas.microsoft.com/office/drawing/2014/main" id="{9D97736C-19F0-0B50-A546-FCC9AB1E96A2}"/>
              </a:ext>
            </a:extLst>
          </p:cNvPr>
          <p:cNvSpPr txBox="1"/>
          <p:nvPr/>
        </p:nvSpPr>
        <p:spPr>
          <a:xfrm>
            <a:off x="3481330" y="3118775"/>
            <a:ext cx="3822853" cy="4555093"/>
          </a:xfrm>
          <a:prstGeom prst="rect">
            <a:avLst/>
          </a:prstGeom>
          <a:noFill/>
        </p:spPr>
        <p:txBody>
          <a:bodyPr wrap="square" rtlCol="0">
            <a:spAutoFit/>
          </a:bodyPr>
          <a:lstStyle/>
          <a:p>
            <a:pPr marL="285750" indent="-285750">
              <a:buFont typeface="Arial" panose="020B0604020202020204" pitchFamily="34" charset="0"/>
              <a:buChar char="•"/>
            </a:pPr>
            <a:r>
              <a:rPr lang="en-US" dirty="0">
                <a:effectLst/>
              </a:rPr>
              <a:t>Additionally, Pfizer has pursued mergers and acquisitions to enhance its product portfolio and expand its market presence.</a:t>
            </a:r>
          </a:p>
          <a:p>
            <a:pPr marL="285750" indent="-285750">
              <a:buFont typeface="Arial" panose="020B0604020202020204" pitchFamily="34" charset="0"/>
              <a:buChar char="•"/>
            </a:pPr>
            <a:endParaRPr lang="en-US" dirty="0">
              <a:effectLst/>
            </a:endParaRPr>
          </a:p>
          <a:p>
            <a:pPr marL="285750" indent="-285750">
              <a:buFont typeface="Arial" panose="020B0604020202020204" pitchFamily="34" charset="0"/>
              <a:buChar char="•"/>
            </a:pPr>
            <a:r>
              <a:rPr lang="en-US" dirty="0"/>
              <a:t>In December 2023 Pfizer Completes Acquisition of </a:t>
            </a:r>
            <a:r>
              <a:rPr lang="en-US" dirty="0" err="1"/>
              <a:t>Seagen</a:t>
            </a:r>
            <a:r>
              <a:rPr lang="en-US" dirty="0"/>
              <a:t> Inc. (NASDAQ: SGEN), a global biotechnology company that discovers, develops and commercializes transformative cancer medicines for a total enterprise value of approximately $43 billion</a:t>
            </a:r>
            <a:endParaRPr lang="en-US" dirty="0">
              <a:effectLst/>
            </a:endParaRPr>
          </a:p>
          <a:p>
            <a:endParaRPr lang="en-US" dirty="0">
              <a:effectLst/>
            </a:endParaRPr>
          </a:p>
          <a:p>
            <a:pPr marL="285750" indent="-285750">
              <a:buFont typeface="Arial" panose="020B0604020202020204" pitchFamily="34" charset="0"/>
              <a:buChar char="•"/>
            </a:pPr>
            <a:endParaRPr lang="en-US" dirty="0">
              <a:effectLst/>
            </a:endParaRPr>
          </a:p>
          <a:p>
            <a:endParaRPr lang="en-CA" sz="2000" dirty="0"/>
          </a:p>
        </p:txBody>
      </p:sp>
    </p:spTree>
    <p:extLst>
      <p:ext uri="{BB962C8B-B14F-4D97-AF65-F5344CB8AC3E}">
        <p14:creationId xmlns:p14="http://schemas.microsoft.com/office/powerpoint/2010/main" val="320036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A5D517-D9BA-05CD-393A-A19A642288F7}"/>
              </a:ext>
            </a:extLst>
          </p:cNvPr>
          <p:cNvSpPr>
            <a:spLocks noGrp="1"/>
          </p:cNvSpPr>
          <p:nvPr>
            <p:ph type="title"/>
          </p:nvPr>
        </p:nvSpPr>
        <p:spPr>
          <a:xfrm>
            <a:off x="6619197" y="1296176"/>
            <a:ext cx="5272764" cy="1551573"/>
          </a:xfrm>
        </p:spPr>
        <p:txBody>
          <a:bodyPr anchor="b">
            <a:normAutofit/>
          </a:bodyPr>
          <a:lstStyle/>
          <a:p>
            <a:r>
              <a:rPr lang="en-CA" sz="3400" b="1" kern="100" dirty="0">
                <a:effectLst/>
              </a:rPr>
              <a:t>Approximate Market Share</a:t>
            </a:r>
            <a:br>
              <a:rPr lang="en-CA" sz="3400" kern="100" dirty="0">
                <a:effectLst/>
              </a:rPr>
            </a:br>
            <a:endParaRPr lang="en-CA" sz="3400" dirty="0"/>
          </a:p>
        </p:txBody>
      </p:sp>
      <p:sp>
        <p:nvSpPr>
          <p:cNvPr id="6" name="Content Placeholder 5">
            <a:extLst>
              <a:ext uri="{FF2B5EF4-FFF2-40B4-BE49-F238E27FC236}">
                <a16:creationId xmlns:a16="http://schemas.microsoft.com/office/drawing/2014/main" id="{E5FE1189-BB62-6C38-36F6-7F51D8E79399}"/>
              </a:ext>
            </a:extLst>
          </p:cNvPr>
          <p:cNvSpPr>
            <a:spLocks noGrp="1"/>
          </p:cNvSpPr>
          <p:nvPr>
            <p:ph idx="1"/>
          </p:nvPr>
        </p:nvSpPr>
        <p:spPr>
          <a:xfrm>
            <a:off x="6619197" y="2847750"/>
            <a:ext cx="5272764" cy="2398506"/>
          </a:xfrm>
        </p:spPr>
        <p:txBody>
          <a:bodyPr>
            <a:normAutofit/>
          </a:bodyPr>
          <a:lstStyle/>
          <a:p>
            <a:pPr>
              <a:spcAft>
                <a:spcPts val="800"/>
              </a:spcAft>
            </a:pPr>
            <a:r>
              <a:rPr lang="en-CA" sz="1900" kern="100" dirty="0">
                <a:effectLst/>
              </a:rPr>
              <a:t>Pfizer is among the largest pharmaceutical companies globally and holds significant market share in various therapeutic categories. However, market share can fluctuate depending on factors such as product performance, competition, regulatory approvals, and market dynamics.</a:t>
            </a:r>
          </a:p>
          <a:p>
            <a:endParaRPr lang="en-CA" sz="1900" dirty="0"/>
          </a:p>
        </p:txBody>
      </p:sp>
      <p:sp>
        <p:nvSpPr>
          <p:cNvPr id="4" name="Slide Number Placeholder 3">
            <a:extLst>
              <a:ext uri="{FF2B5EF4-FFF2-40B4-BE49-F238E27FC236}">
                <a16:creationId xmlns:a16="http://schemas.microsoft.com/office/drawing/2014/main" id="{61FB9732-DC4C-18AC-B585-485878A4638D}"/>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11</a:t>
            </a:fld>
            <a:endParaRPr lang="en-US" sz="800"/>
          </a:p>
        </p:txBody>
      </p:sp>
      <p:pic>
        <p:nvPicPr>
          <p:cNvPr id="7" name="Picture 8" descr="A close-up of a sign&#10;&#10;Description automatically generated">
            <a:extLst>
              <a:ext uri="{FF2B5EF4-FFF2-40B4-BE49-F238E27FC236}">
                <a16:creationId xmlns:a16="http://schemas.microsoft.com/office/drawing/2014/main" id="{D0A7118D-6101-7DAA-57F8-B9CD59E10F27}"/>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tretch/>
        </p:blipFill>
        <p:spPr bwMode="auto">
          <a:xfrm>
            <a:off x="1117601" y="2060121"/>
            <a:ext cx="5138058" cy="2890157"/>
          </a:xfrm>
          <a:prstGeom prst="rect">
            <a:avLst/>
          </a:prstGeom>
          <a:solidFill>
            <a:srgbClr val="FFFFFF"/>
          </a:solidFill>
        </p:spPr>
      </p:pic>
    </p:spTree>
    <p:extLst>
      <p:ext uri="{BB962C8B-B14F-4D97-AF65-F5344CB8AC3E}">
        <p14:creationId xmlns:p14="http://schemas.microsoft.com/office/powerpoint/2010/main" val="2712938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5DD372C-2133-53F9-9A60-6C778C441E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42" r="8685" b="-1"/>
          <a:stretch/>
        </p:blipFill>
        <p:spPr bwMode="auto">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rgbClr val="FFFFFF"/>
          </a:solidFill>
        </p:spPr>
      </p:pic>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1133475" y="1372811"/>
            <a:ext cx="4810125" cy="3267268"/>
          </a:xfrm>
        </p:spPr>
        <p:txBody>
          <a:bodyPr anchor="ctr">
            <a:normAutofit/>
          </a:bodyPr>
          <a:lstStyle/>
          <a:p>
            <a:pPr lvl="0">
              <a:spcAft>
                <a:spcPts val="800"/>
              </a:spcAft>
            </a:pPr>
            <a:r>
              <a:rPr lang="en-CA" b="1" kern="100" dirty="0">
                <a:effectLst/>
              </a:rPr>
              <a:t>Ratio and Valuation Analysis</a:t>
            </a:r>
            <a:endParaRPr lang="en-CA" kern="100" dirty="0">
              <a:effectLst/>
            </a:endParaRP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12</a:t>
            </a:fld>
            <a:endParaRPr lang="en-US" sz="800"/>
          </a:p>
        </p:txBody>
      </p:sp>
    </p:spTree>
    <p:extLst>
      <p:ext uri="{BB962C8B-B14F-4D97-AF65-F5344CB8AC3E}">
        <p14:creationId xmlns:p14="http://schemas.microsoft.com/office/powerpoint/2010/main" val="346288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8BBE-2AF5-4A96-E7E0-CF3099CC70A8}"/>
              </a:ext>
            </a:extLst>
          </p:cNvPr>
          <p:cNvSpPr>
            <a:spLocks noGrp="1"/>
          </p:cNvSpPr>
          <p:nvPr>
            <p:ph type="title"/>
          </p:nvPr>
        </p:nvSpPr>
        <p:spPr/>
        <p:txBody>
          <a:bodyPr/>
          <a:lstStyle/>
          <a:p>
            <a:pPr algn="ctr"/>
            <a:r>
              <a:rPr lang="en-CA" dirty="0"/>
              <a:t>Ratio Analysis</a:t>
            </a:r>
          </a:p>
        </p:txBody>
      </p:sp>
      <p:sp>
        <p:nvSpPr>
          <p:cNvPr id="3" name="Slide Number Placeholder 2">
            <a:extLst>
              <a:ext uri="{FF2B5EF4-FFF2-40B4-BE49-F238E27FC236}">
                <a16:creationId xmlns:a16="http://schemas.microsoft.com/office/drawing/2014/main" id="{86DC87BE-DEC4-A722-D929-23D1EE7F95D1}"/>
              </a:ext>
            </a:extLst>
          </p:cNvPr>
          <p:cNvSpPr>
            <a:spLocks noGrp="1"/>
          </p:cNvSpPr>
          <p:nvPr>
            <p:ph type="sldNum" sz="quarter" idx="12"/>
          </p:nvPr>
        </p:nvSpPr>
        <p:spPr/>
        <p:txBody>
          <a:bodyPr/>
          <a:lstStyle/>
          <a:p>
            <a:fld id="{03DC2DEF-D2FE-4B45-ABA4-9F153FD1C98A}" type="slidenum">
              <a:rPr lang="en-US" smtClean="0"/>
              <a:t>13</a:t>
            </a:fld>
            <a:endParaRPr lang="en-US" dirty="0"/>
          </a:p>
        </p:txBody>
      </p:sp>
      <p:graphicFrame>
        <p:nvGraphicFramePr>
          <p:cNvPr id="6" name="Table 5">
            <a:extLst>
              <a:ext uri="{FF2B5EF4-FFF2-40B4-BE49-F238E27FC236}">
                <a16:creationId xmlns:a16="http://schemas.microsoft.com/office/drawing/2014/main" id="{E796441E-266E-7307-8ED4-FE045C0EF8D1}"/>
              </a:ext>
            </a:extLst>
          </p:cNvPr>
          <p:cNvGraphicFramePr>
            <a:graphicFrameLocks noGrp="1"/>
          </p:cNvGraphicFramePr>
          <p:nvPr>
            <p:extLst>
              <p:ext uri="{D42A27DB-BD31-4B8C-83A1-F6EECF244321}">
                <p14:modId xmlns:p14="http://schemas.microsoft.com/office/powerpoint/2010/main" val="1402942601"/>
              </p:ext>
            </p:extLst>
          </p:nvPr>
        </p:nvGraphicFramePr>
        <p:xfrm>
          <a:off x="1219200" y="1233489"/>
          <a:ext cx="9412941" cy="4967287"/>
        </p:xfrm>
        <a:graphic>
          <a:graphicData uri="http://schemas.openxmlformats.org/drawingml/2006/table">
            <a:tbl>
              <a:tblPr>
                <a:tableStyleId>{5C22544A-7EE6-4342-B048-85BDC9FD1C3A}</a:tableStyleId>
              </a:tblPr>
              <a:tblGrid>
                <a:gridCol w="2344860">
                  <a:extLst>
                    <a:ext uri="{9D8B030D-6E8A-4147-A177-3AD203B41FA5}">
                      <a16:colId xmlns:a16="http://schemas.microsoft.com/office/drawing/2014/main" val="1214646494"/>
                    </a:ext>
                  </a:extLst>
                </a:gridCol>
                <a:gridCol w="5878902">
                  <a:extLst>
                    <a:ext uri="{9D8B030D-6E8A-4147-A177-3AD203B41FA5}">
                      <a16:colId xmlns:a16="http://schemas.microsoft.com/office/drawing/2014/main" val="3662086117"/>
                    </a:ext>
                  </a:extLst>
                </a:gridCol>
                <a:gridCol w="1189179">
                  <a:extLst>
                    <a:ext uri="{9D8B030D-6E8A-4147-A177-3AD203B41FA5}">
                      <a16:colId xmlns:a16="http://schemas.microsoft.com/office/drawing/2014/main" val="3992582381"/>
                    </a:ext>
                  </a:extLst>
                </a:gridCol>
              </a:tblGrid>
              <a:tr h="227453">
                <a:tc>
                  <a:txBody>
                    <a:bodyPr/>
                    <a:lstStyle/>
                    <a:p>
                      <a:pPr algn="l" fontAlgn="b"/>
                      <a:r>
                        <a:rPr lang="en-CA" sz="1200" u="none" strike="noStrike">
                          <a:effectLst/>
                          <a:highlight>
                            <a:srgbClr val="B5E6A2"/>
                          </a:highlight>
                        </a:rPr>
                        <a:t>Profitability Ratios:</a:t>
                      </a:r>
                      <a:endParaRPr lang="en-CA" sz="1200" b="1" i="0" u="none" strike="noStrike">
                        <a:solidFill>
                          <a:srgbClr val="000000"/>
                        </a:solidFill>
                        <a:effectLst/>
                        <a:highlight>
                          <a:srgbClr val="B5E6A2"/>
                        </a:highlight>
                        <a:latin typeface="Calibri" panose="020F0502020204030204" pitchFamily="34" charset="0"/>
                      </a:endParaRPr>
                    </a:p>
                  </a:txBody>
                  <a:tcPr marL="6350" marR="6350" marT="6350" marB="0" anchor="b"/>
                </a:tc>
                <a:tc>
                  <a:txBody>
                    <a:bodyPr/>
                    <a:lstStyle/>
                    <a:p>
                      <a:pPr algn="l" fontAlgn="b"/>
                      <a:r>
                        <a:rPr lang="en-CA" sz="1100" u="none" strike="noStrike">
                          <a:effectLst/>
                          <a:highlight>
                            <a:srgbClr val="FFFFFF"/>
                          </a:highlight>
                        </a:rPr>
                        <a:t> </a:t>
                      </a:r>
                      <a:endParaRPr lang="en-CA" sz="1100" b="0" i="0" u="none" strike="noStrike">
                        <a:solidFill>
                          <a:srgbClr val="000000"/>
                        </a:solidFill>
                        <a:effectLst/>
                        <a:highlight>
                          <a:srgbClr val="FFFFFF"/>
                        </a:highlight>
                        <a:latin typeface="Calibri" panose="020F0502020204030204" pitchFamily="34" charset="0"/>
                      </a:endParaRPr>
                    </a:p>
                  </a:txBody>
                  <a:tcPr marL="6350" marR="6350" marT="6350" marB="0" anchor="b"/>
                </a:tc>
                <a:tc>
                  <a:txBody>
                    <a:bodyPr/>
                    <a:lstStyle/>
                    <a:p>
                      <a:pPr algn="l" fontAlgn="b"/>
                      <a:r>
                        <a:rPr lang="en-CA" sz="1100" u="none" strike="noStrike">
                          <a:effectLst/>
                          <a:highlight>
                            <a:srgbClr val="FFFFFF"/>
                          </a:highlight>
                        </a:rPr>
                        <a:t> </a:t>
                      </a:r>
                      <a:endParaRPr lang="en-CA" sz="1100" b="0" i="0" u="none" strike="noStrike">
                        <a:solidFill>
                          <a:srgbClr val="000000"/>
                        </a:solidFill>
                        <a:effectLst/>
                        <a:highlight>
                          <a:srgbClr val="FFFFFF"/>
                        </a:highlight>
                        <a:latin typeface="Calibri" panose="020F0502020204030204" pitchFamily="34" charset="0"/>
                      </a:endParaRPr>
                    </a:p>
                  </a:txBody>
                  <a:tcPr marL="6350" marR="6350" marT="6350" marB="0" anchor="b"/>
                </a:tc>
                <a:extLst>
                  <a:ext uri="{0D108BD9-81ED-4DB2-BD59-A6C34878D82A}">
                    <a16:rowId xmlns:a16="http://schemas.microsoft.com/office/drawing/2014/main" val="4185647111"/>
                  </a:ext>
                </a:extLst>
              </a:tr>
              <a:tr h="212779">
                <a:tc>
                  <a:txBody>
                    <a:bodyPr/>
                    <a:lstStyle/>
                    <a:p>
                      <a:pPr algn="l" fontAlgn="b"/>
                      <a:r>
                        <a:rPr lang="en-CA" sz="1100" u="none" strike="noStrike">
                          <a:effectLst/>
                        </a:rPr>
                        <a:t>Gross Profit Margin </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US" sz="1100" u="none" strike="noStrike">
                          <a:effectLst/>
                        </a:rPr>
                        <a:t>(Revenue - Cost of Revenue) / Revenue * 100 </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b"/>
                      <a:r>
                        <a:rPr lang="en-CA" sz="1100" u="none" strike="noStrike">
                          <a:effectLst/>
                        </a:rPr>
                        <a:t>57.34%</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760438359"/>
                  </a:ext>
                </a:extLst>
              </a:tr>
              <a:tr h="212779">
                <a:tc>
                  <a:txBody>
                    <a:bodyPr/>
                    <a:lstStyle/>
                    <a:p>
                      <a:pPr algn="l" fontAlgn="b"/>
                      <a:r>
                        <a:rPr lang="en-CA" sz="1100" u="none" strike="noStrike">
                          <a:effectLst/>
                        </a:rPr>
                        <a:t>Net Profit Margin</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CA" sz="1100" u="none" strike="noStrike">
                          <a:effectLst/>
                        </a:rPr>
                        <a:t>(Net Income / Revenue) * 100</a:t>
                      </a:r>
                      <a:endParaRPr lang="en-CA"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b"/>
                      <a:r>
                        <a:rPr lang="en-CA" sz="1100" u="none" strike="noStrike">
                          <a:effectLst/>
                        </a:rPr>
                        <a:t>3.62%</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244865664"/>
                  </a:ext>
                </a:extLst>
              </a:tr>
              <a:tr h="212779">
                <a:tc>
                  <a:txBody>
                    <a:bodyPr/>
                    <a:lstStyle/>
                    <a:p>
                      <a:pPr algn="l" fontAlgn="b"/>
                      <a:r>
                        <a:rPr lang="en-CA" sz="1100" u="none" strike="noStrike">
                          <a:effectLst/>
                        </a:rPr>
                        <a:t>Return on Assets (ROA)</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US" sz="1100" u="none" strike="noStrike">
                          <a:effectLst/>
                        </a:rPr>
                        <a:t>(Net Income / Total Assets) * 100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b"/>
                      <a:r>
                        <a:rPr lang="en-CA" sz="1100" u="none" strike="noStrike">
                          <a:effectLst/>
                        </a:rPr>
                        <a:t>0.94%</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541836415"/>
                  </a:ext>
                </a:extLst>
              </a:tr>
              <a:tr h="212779">
                <a:tc>
                  <a:txBody>
                    <a:bodyPr/>
                    <a:lstStyle/>
                    <a:p>
                      <a:pPr algn="l" fontAlgn="ctr"/>
                      <a:r>
                        <a:rPr lang="en-CA" sz="1100" u="none" strike="noStrike">
                          <a:effectLst/>
                        </a:rPr>
                        <a:t>Return on Equity (ROE)</a:t>
                      </a:r>
                      <a:endParaRPr lang="en-CA"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ctr"/>
                      <a:r>
                        <a:rPr lang="en-US" sz="1100" u="none" strike="noStrike">
                          <a:effectLst/>
                        </a:rPr>
                        <a:t>(Net Income / Shareholders' Equity) * 100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r" fontAlgn="b"/>
                      <a:r>
                        <a:rPr lang="en-CA" sz="1100" u="none" strike="noStrike">
                          <a:effectLst/>
                        </a:rPr>
                        <a:t>2.38%</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173002562"/>
                  </a:ext>
                </a:extLst>
              </a:tr>
              <a:tr h="212779">
                <a:tc>
                  <a:txBody>
                    <a:bodyPr/>
                    <a:lstStyle/>
                    <a:p>
                      <a:pPr algn="l" fontAlgn="b"/>
                      <a:r>
                        <a:rPr lang="en-CA" sz="1100" u="none" strike="noStrike">
                          <a:effectLst/>
                        </a:rPr>
                        <a:t>Operating Profit Margin</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(Operating Income / Revenue) * 100</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5.74%</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31131725"/>
                  </a:ext>
                </a:extLst>
              </a:tr>
              <a:tr h="212779">
                <a:tc>
                  <a:txBody>
                    <a:bodyPr/>
                    <a:lstStyle/>
                    <a:p>
                      <a:pPr algn="l" fontAlgn="ctr"/>
                      <a:r>
                        <a:rPr lang="en-CA" sz="1100" u="none" strike="noStrike">
                          <a:effectLst/>
                        </a:rPr>
                        <a:t>Earnings per Share (EPS)</a:t>
                      </a:r>
                      <a:endParaRPr lang="en-CA"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US" sz="1100" u="none" strike="noStrike">
                          <a:effectLst/>
                        </a:rPr>
                        <a:t>Net Income / Total Average Shares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0.37</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44521710"/>
                  </a:ext>
                </a:extLst>
              </a:tr>
              <a:tr h="212779">
                <a:tc>
                  <a:txBody>
                    <a:bodyPr/>
                    <a:lstStyle/>
                    <a:p>
                      <a:pPr algn="l" fontAlgn="b"/>
                      <a:r>
                        <a:rPr lang="en-CA" sz="1100" u="none" strike="noStrike">
                          <a:effectLst/>
                        </a:rPr>
                        <a:t> </a:t>
                      </a:r>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ctr"/>
                      <a:r>
                        <a:rPr lang="en-US" sz="1100" u="none" strike="noStrike">
                          <a:effectLst/>
                        </a:rPr>
                        <a:t>Total Average Shares = (Basic Average Shares + Diluted Average Shares) / 2</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CA" sz="1100" u="none" strike="noStrike">
                          <a:effectLst/>
                        </a:rPr>
                        <a:t> </a:t>
                      </a:r>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477750686"/>
                  </a:ext>
                </a:extLst>
              </a:tr>
              <a:tr h="212779">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37640742"/>
                  </a:ext>
                </a:extLst>
              </a:tr>
              <a:tr h="227453">
                <a:tc>
                  <a:txBody>
                    <a:bodyPr/>
                    <a:lstStyle/>
                    <a:p>
                      <a:pPr algn="l" fontAlgn="ctr"/>
                      <a:r>
                        <a:rPr lang="en-CA" sz="1200" u="none" strike="noStrike" dirty="0">
                          <a:effectLst/>
                          <a:highlight>
                            <a:srgbClr val="B5E6A2"/>
                          </a:highlight>
                        </a:rPr>
                        <a:t>Liquidity Ratios:</a:t>
                      </a:r>
                      <a:endParaRPr lang="en-CA" sz="1200" b="1" i="0" u="none" strike="noStrike" dirty="0">
                        <a:solidFill>
                          <a:srgbClr val="000000"/>
                        </a:solidFill>
                        <a:effectLst/>
                        <a:highlight>
                          <a:srgbClr val="B5E6A2"/>
                        </a:highlight>
                        <a:latin typeface="Calibri" panose="020F0502020204030204" pitchFamily="34" charset="0"/>
                      </a:endParaRPr>
                    </a:p>
                  </a:txBody>
                  <a:tcPr marL="6350" marR="6350" marT="6350" marB="0" anchor="ctr"/>
                </a:tc>
                <a:tc>
                  <a:txBody>
                    <a:bodyPr/>
                    <a:lstStyle/>
                    <a:p>
                      <a:pPr algn="l" fontAlgn="b"/>
                      <a:r>
                        <a:rPr lang="en-CA" sz="1100" u="none" strike="noStrike">
                          <a:effectLst/>
                          <a:highlight>
                            <a:srgbClr val="FFFFFF"/>
                          </a:highlight>
                        </a:rPr>
                        <a:t> </a:t>
                      </a:r>
                      <a:endParaRPr lang="en-CA" sz="1100" b="0" i="0" u="none" strike="noStrike">
                        <a:solidFill>
                          <a:srgbClr val="000000"/>
                        </a:solidFill>
                        <a:effectLst/>
                        <a:highlight>
                          <a:srgbClr val="FFFFFF"/>
                        </a:highlight>
                        <a:latin typeface="Calibri" panose="020F0502020204030204" pitchFamily="34" charset="0"/>
                      </a:endParaRPr>
                    </a:p>
                  </a:txBody>
                  <a:tcPr marL="6350" marR="6350" marT="6350" marB="0" anchor="b"/>
                </a:tc>
                <a:tc>
                  <a:txBody>
                    <a:bodyPr/>
                    <a:lstStyle/>
                    <a:p>
                      <a:pPr algn="l" fontAlgn="b"/>
                      <a:r>
                        <a:rPr lang="en-CA" sz="1100" u="none" strike="noStrike">
                          <a:effectLst/>
                          <a:highlight>
                            <a:srgbClr val="FFFFFF"/>
                          </a:highlight>
                        </a:rPr>
                        <a:t> </a:t>
                      </a:r>
                      <a:endParaRPr lang="en-CA" sz="1100" b="0" i="0" u="none" strike="noStrike">
                        <a:solidFill>
                          <a:srgbClr val="000000"/>
                        </a:solidFill>
                        <a:effectLst/>
                        <a:highlight>
                          <a:srgbClr val="FFFFFF"/>
                        </a:highlight>
                        <a:latin typeface="Calibri" panose="020F0502020204030204" pitchFamily="34" charset="0"/>
                      </a:endParaRPr>
                    </a:p>
                  </a:txBody>
                  <a:tcPr marL="6350" marR="6350" marT="6350" marB="0" anchor="b"/>
                </a:tc>
                <a:extLst>
                  <a:ext uri="{0D108BD9-81ED-4DB2-BD59-A6C34878D82A}">
                    <a16:rowId xmlns:a16="http://schemas.microsoft.com/office/drawing/2014/main" val="2289205646"/>
                  </a:ext>
                </a:extLst>
              </a:tr>
              <a:tr h="212779">
                <a:tc>
                  <a:txBody>
                    <a:bodyPr/>
                    <a:lstStyle/>
                    <a:p>
                      <a:pPr algn="l" fontAlgn="ctr"/>
                      <a:r>
                        <a:rPr lang="en-CA" sz="1100" u="none" strike="noStrike">
                          <a:effectLst/>
                        </a:rPr>
                        <a:t>Current Ratio</a:t>
                      </a:r>
                      <a:endParaRPr lang="en-CA" sz="1100" b="0" i="0" u="none" strike="noStrike">
                        <a:solidFill>
                          <a:srgbClr val="000000"/>
                        </a:solidFill>
                        <a:effectLst/>
                        <a:latin typeface="Calibri" panose="020F0502020204030204" pitchFamily="34" charset="0"/>
                      </a:endParaRPr>
                    </a:p>
                  </a:txBody>
                  <a:tcPr marL="6350" marR="6350" marT="6350" marB="0" anchor="ctr"/>
                </a:tc>
                <a:tc>
                  <a:txBody>
                    <a:bodyPr/>
                    <a:lstStyle/>
                    <a:p>
                      <a:pPr algn="l" fontAlgn="b"/>
                      <a:r>
                        <a:rPr lang="en-CA" sz="1100" u="none" strike="noStrike">
                          <a:effectLst/>
                        </a:rPr>
                        <a:t>Current Assets / Current Liabilities</a:t>
                      </a:r>
                      <a:endParaRPr lang="en-CA"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0.91</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067598083"/>
                  </a:ext>
                </a:extLst>
              </a:tr>
              <a:tr h="212779">
                <a:tc>
                  <a:txBody>
                    <a:bodyPr/>
                    <a:lstStyle/>
                    <a:p>
                      <a:pPr algn="l" fontAlgn="b"/>
                      <a:r>
                        <a:rPr lang="en-CA" sz="1100" u="none" strike="noStrike">
                          <a:effectLst/>
                        </a:rPr>
                        <a:t>Quick Ratio</a:t>
                      </a:r>
                      <a:endParaRPr lang="en-CA" sz="1100" b="0" i="0" u="none" strike="noStrike">
                        <a:solidFill>
                          <a:srgbClr val="0D0D0D"/>
                        </a:solidFill>
                        <a:effectLst/>
                        <a:latin typeface="Calibri" panose="020F0502020204030204" pitchFamily="34" charset="0"/>
                      </a:endParaRPr>
                    </a:p>
                  </a:txBody>
                  <a:tcPr marL="6350" marR="6350" marT="6350" marB="0" anchor="b"/>
                </a:tc>
                <a:tc>
                  <a:txBody>
                    <a:bodyPr/>
                    <a:lstStyle/>
                    <a:p>
                      <a:pPr algn="l" fontAlgn="b"/>
                      <a:r>
                        <a:rPr lang="en-CA" sz="1100" u="none" strike="noStrike">
                          <a:effectLst/>
                        </a:rPr>
                        <a:t>(Current Assets - Inventory) / Current Liabilities</a:t>
                      </a:r>
                      <a:endParaRPr lang="en-CA"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dirty="0">
                          <a:effectLst/>
                        </a:rPr>
                        <a:t>0.69</a:t>
                      </a:r>
                      <a:endParaRPr lang="en-CA"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603483132"/>
                  </a:ext>
                </a:extLst>
              </a:tr>
              <a:tr h="212779">
                <a:tc>
                  <a:txBody>
                    <a:bodyPr/>
                    <a:lstStyle/>
                    <a:p>
                      <a:pPr algn="l" fontAlgn="b"/>
                      <a:r>
                        <a:rPr lang="en-CA" sz="1100" u="none" strike="noStrike">
                          <a:effectLst/>
                        </a:rPr>
                        <a:t>Cash Ratio</a:t>
                      </a:r>
                      <a:endParaRPr lang="en-CA" sz="1100" b="0" i="0" u="none" strike="noStrike">
                        <a:solidFill>
                          <a:srgbClr val="0D0D0D"/>
                        </a:solidFill>
                        <a:effectLst/>
                        <a:latin typeface="Calibri" panose="020F0502020204030204" pitchFamily="34" charset="0"/>
                      </a:endParaRPr>
                    </a:p>
                  </a:txBody>
                  <a:tcPr marL="6350" marR="6350" marT="6350" marB="0" anchor="b"/>
                </a:tc>
                <a:tc>
                  <a:txBody>
                    <a:bodyPr/>
                    <a:lstStyle/>
                    <a:p>
                      <a:pPr algn="l" fontAlgn="b"/>
                      <a:r>
                        <a:rPr lang="en-US" sz="1100" u="none" strike="noStrike">
                          <a:effectLst/>
                        </a:rPr>
                        <a:t>Cash and Cash Equivalents / Current Liabilities</a:t>
                      </a:r>
                      <a:endParaRPr lang="en-US"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0.06</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08120616"/>
                  </a:ext>
                </a:extLst>
              </a:tr>
              <a:tr h="212779">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19302256"/>
                  </a:ext>
                </a:extLst>
              </a:tr>
              <a:tr h="212779">
                <a:tc>
                  <a:txBody>
                    <a:bodyPr/>
                    <a:lstStyle/>
                    <a:p>
                      <a:pPr algn="l" fontAlgn="b"/>
                      <a:r>
                        <a:rPr lang="en-CA" sz="1100" u="none" strike="noStrike">
                          <a:effectLst/>
                          <a:highlight>
                            <a:srgbClr val="B5E6A2"/>
                          </a:highlight>
                        </a:rPr>
                        <a:t>Price-to-Earnings (P/E) Ratio:</a:t>
                      </a:r>
                      <a:endParaRPr lang="en-CA" sz="1100" b="1" i="0" u="none" strike="noStrike">
                        <a:solidFill>
                          <a:srgbClr val="0D0D0D"/>
                        </a:solidFill>
                        <a:effectLst/>
                        <a:highlight>
                          <a:srgbClr val="B5E6A2"/>
                        </a:highlight>
                        <a:latin typeface="Calibri" panose="020F0502020204030204" pitchFamily="34" charset="0"/>
                      </a:endParaRPr>
                    </a:p>
                  </a:txBody>
                  <a:tcPr marL="6350" marR="6350" marT="6350" marB="0" anchor="b"/>
                </a:tc>
                <a:tc>
                  <a:txBody>
                    <a:bodyPr/>
                    <a:lstStyle/>
                    <a:p>
                      <a:pPr algn="l" fontAlgn="b"/>
                      <a:r>
                        <a:rPr lang="en-US" sz="1100" u="none" strike="noStrike">
                          <a:effectLst/>
                        </a:rPr>
                        <a:t>Market Price per Share / Earnings per Share</a:t>
                      </a:r>
                      <a:endParaRPr lang="en-US"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14.41</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124439241"/>
                  </a:ext>
                </a:extLst>
              </a:tr>
              <a:tr h="212779">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190440560"/>
                  </a:ext>
                </a:extLst>
              </a:tr>
              <a:tr h="212779">
                <a:tc>
                  <a:txBody>
                    <a:bodyPr/>
                    <a:lstStyle/>
                    <a:p>
                      <a:pPr algn="l" fontAlgn="b"/>
                      <a:r>
                        <a:rPr lang="en-CA" sz="1100" u="none" strike="noStrike">
                          <a:effectLst/>
                          <a:highlight>
                            <a:srgbClr val="B5E6A2"/>
                          </a:highlight>
                        </a:rPr>
                        <a:t>Dividend Payout Ratio </a:t>
                      </a:r>
                      <a:endParaRPr lang="en-CA" sz="1100" b="1" i="0" u="none" strike="noStrike">
                        <a:solidFill>
                          <a:srgbClr val="0D0D0D"/>
                        </a:solidFill>
                        <a:effectLst/>
                        <a:highlight>
                          <a:srgbClr val="B5E6A2"/>
                        </a:highlight>
                        <a:latin typeface="Calibri" panose="020F0502020204030204" pitchFamily="34" charset="0"/>
                      </a:endParaRPr>
                    </a:p>
                  </a:txBody>
                  <a:tcPr marL="6350" marR="6350" marT="6350" marB="0" anchor="b"/>
                </a:tc>
                <a:tc>
                  <a:txBody>
                    <a:bodyPr/>
                    <a:lstStyle/>
                    <a:p>
                      <a:pPr algn="l" fontAlgn="b"/>
                      <a:r>
                        <a:rPr lang="en-US" sz="1100" u="none" strike="noStrike">
                          <a:effectLst/>
                        </a:rPr>
                        <a:t>(Dividends Paid / Net Income) * 100</a:t>
                      </a:r>
                      <a:endParaRPr lang="en-US"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-436%</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83975577"/>
                  </a:ext>
                </a:extLst>
              </a:tr>
              <a:tr h="212779">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CA"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399640542"/>
                  </a:ext>
                </a:extLst>
              </a:tr>
              <a:tr h="212779">
                <a:tc>
                  <a:txBody>
                    <a:bodyPr/>
                    <a:lstStyle/>
                    <a:p>
                      <a:pPr algn="l" fontAlgn="b"/>
                      <a:r>
                        <a:rPr lang="en-CA" sz="1100" u="none" strike="noStrike">
                          <a:effectLst/>
                          <a:highlight>
                            <a:srgbClr val="B5E6A2"/>
                          </a:highlight>
                        </a:rPr>
                        <a:t>Debt-to-Equity Ratio</a:t>
                      </a:r>
                      <a:endParaRPr lang="en-CA" sz="1100" b="1" i="0" u="none" strike="noStrike">
                        <a:solidFill>
                          <a:srgbClr val="0D0D0D"/>
                        </a:solidFill>
                        <a:effectLst/>
                        <a:highlight>
                          <a:srgbClr val="B5E6A2"/>
                        </a:highlight>
                        <a:latin typeface="Calibri" panose="020F0502020204030204" pitchFamily="34" charset="0"/>
                      </a:endParaRPr>
                    </a:p>
                  </a:txBody>
                  <a:tcPr marL="6350" marR="6350" marT="6350" marB="0" anchor="b"/>
                </a:tc>
                <a:tc>
                  <a:txBody>
                    <a:bodyPr/>
                    <a:lstStyle/>
                    <a:p>
                      <a:pPr algn="l" fontAlgn="b"/>
                      <a:r>
                        <a:rPr lang="en-CA" sz="1100" u="none" strike="noStrike">
                          <a:effectLst/>
                        </a:rPr>
                        <a:t>Total Debt / Shareholders' Equity</a:t>
                      </a:r>
                      <a:endParaRPr lang="en-CA"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0.80</a:t>
                      </a:r>
                      <a:endParaRPr lang="en-CA" sz="11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46183262"/>
                  </a:ext>
                </a:extLst>
              </a:tr>
              <a:tr h="220116">
                <a:tc>
                  <a:txBody>
                    <a:bodyPr/>
                    <a:lstStyle/>
                    <a:p>
                      <a:pPr algn="l" fontAlgn="b"/>
                      <a:endParaRPr lang="en-CA"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US" sz="900" u="none" strike="noStrike">
                          <a:effectLst/>
                        </a:rPr>
                        <a:t>Total Debt = Current Debt + Long-term Debt</a:t>
                      </a:r>
                      <a:endParaRPr lang="en-US" sz="900" b="0" i="0" u="none" strike="noStrike">
                        <a:solidFill>
                          <a:srgbClr val="0D0D0D"/>
                        </a:solidFill>
                        <a:effectLst/>
                        <a:latin typeface="Segoe UI" panose="020B0502040204020203" pitchFamily="34" charset="0"/>
                      </a:endParaRPr>
                    </a:p>
                  </a:txBody>
                  <a:tcPr marL="6350" marR="6350" marT="6350" marB="0" anchor="b"/>
                </a:tc>
                <a:tc>
                  <a:txBody>
                    <a:bodyPr/>
                    <a:lstStyle/>
                    <a:p>
                      <a:pPr algn="r" fontAlgn="b"/>
                      <a:r>
                        <a:rPr lang="en-CA" sz="1100" u="none" strike="noStrike">
                          <a:effectLst/>
                        </a:rPr>
                        <a:t>70,845,000</a:t>
                      </a:r>
                      <a:endParaRPr lang="en-CA" sz="11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783851961"/>
                  </a:ext>
                </a:extLst>
              </a:tr>
              <a:tr h="227453">
                <a:tc>
                  <a:txBody>
                    <a:bodyPr/>
                    <a:lstStyle/>
                    <a:p>
                      <a:pPr algn="l" fontAlgn="b"/>
                      <a:r>
                        <a:rPr lang="en-CA" sz="1100" u="none" strike="noStrike">
                          <a:effectLst/>
                          <a:highlight>
                            <a:srgbClr val="B5E6A2"/>
                          </a:highlight>
                        </a:rPr>
                        <a:t>Sustainable Growth Rate</a:t>
                      </a:r>
                      <a:endParaRPr lang="en-CA" sz="1100" b="1" i="0" u="none" strike="noStrike">
                        <a:solidFill>
                          <a:srgbClr val="0D0D0D"/>
                        </a:solidFill>
                        <a:effectLst/>
                        <a:highlight>
                          <a:srgbClr val="B5E6A2"/>
                        </a:highlight>
                        <a:latin typeface="Calibri" panose="020F0502020204030204" pitchFamily="34" charset="0"/>
                      </a:endParaRPr>
                    </a:p>
                  </a:txBody>
                  <a:tcPr marL="6350" marR="6350" marT="6350" marB="0" anchor="b"/>
                </a:tc>
                <a:tc>
                  <a:txBody>
                    <a:bodyPr/>
                    <a:lstStyle/>
                    <a:p>
                      <a:pPr algn="l" fontAlgn="b"/>
                      <a:r>
                        <a:rPr lang="fr-FR" sz="1100" u="none" strike="noStrike">
                          <a:effectLst/>
                        </a:rPr>
                        <a:t>(ROE * Retention Ratio) / (1 - (ROE * Retention Ratio))</a:t>
                      </a:r>
                      <a:endParaRPr lang="fr-FR" sz="1100" b="0" i="0" u="none" strike="noStrike">
                        <a:solidFill>
                          <a:srgbClr val="0D0D0D"/>
                        </a:solidFill>
                        <a:effectLst/>
                        <a:latin typeface="Calibri" panose="020F0502020204030204" pitchFamily="34" charset="0"/>
                      </a:endParaRPr>
                    </a:p>
                  </a:txBody>
                  <a:tcPr marL="6350" marR="6350" marT="6350" marB="0" anchor="b"/>
                </a:tc>
                <a:tc>
                  <a:txBody>
                    <a:bodyPr/>
                    <a:lstStyle/>
                    <a:p>
                      <a:pPr algn="r" fontAlgn="b"/>
                      <a:r>
                        <a:rPr lang="en-CA" sz="1100" u="none" strike="noStrike">
                          <a:effectLst/>
                        </a:rPr>
                        <a:t>14.64%</a:t>
                      </a:r>
                      <a:endParaRPr lang="en-CA" sz="1100" b="1"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074865822"/>
                  </a:ext>
                </a:extLst>
              </a:tr>
              <a:tr h="234790">
                <a:tc>
                  <a:txBody>
                    <a:bodyPr/>
                    <a:lstStyle/>
                    <a:p>
                      <a:pPr algn="l" fontAlgn="b"/>
                      <a:endParaRPr lang="en-CA" sz="12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CA" sz="900" u="none" strike="noStrike">
                          <a:effectLst/>
                        </a:rPr>
                        <a:t>Retention Ratio=1−Dividend Payout Ratio </a:t>
                      </a:r>
                      <a:endParaRPr lang="en-CA" sz="9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en-CA" sz="1200" b="0" i="0" u="none" strike="noStrike">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8191361"/>
                  </a:ext>
                </a:extLst>
              </a:tr>
              <a:tr h="212779">
                <a:tc>
                  <a:txBody>
                    <a:bodyPr/>
                    <a:lstStyle/>
                    <a:p>
                      <a:pPr algn="l" fontAlgn="b"/>
                      <a:endParaRPr lang="en-CA" sz="11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en-CA" sz="1000" u="none" strike="noStrike" dirty="0">
                          <a:effectLst/>
                        </a:rPr>
                        <a:t>(ROE * Retention Ratio) </a:t>
                      </a:r>
                      <a:endParaRPr lang="en-CA" sz="1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r" fontAlgn="b"/>
                      <a:r>
                        <a:rPr lang="en-CA" sz="1100" u="none" strike="noStrike" dirty="0">
                          <a:effectLst/>
                        </a:rPr>
                        <a:t>12.77%</a:t>
                      </a:r>
                      <a:endParaRPr lang="en-CA" sz="11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8247106"/>
                  </a:ext>
                </a:extLst>
              </a:tr>
            </a:tbl>
          </a:graphicData>
        </a:graphic>
      </p:graphicFrame>
    </p:spTree>
    <p:extLst>
      <p:ext uri="{BB962C8B-B14F-4D97-AF65-F5344CB8AC3E}">
        <p14:creationId xmlns:p14="http://schemas.microsoft.com/office/powerpoint/2010/main" val="145073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A74EA3-973A-D2E1-70D3-9E608A271F0A}"/>
              </a:ext>
            </a:extLst>
          </p:cNvPr>
          <p:cNvSpPr>
            <a:spLocks noGrp="1"/>
          </p:cNvSpPr>
          <p:nvPr>
            <p:ph type="title"/>
          </p:nvPr>
        </p:nvSpPr>
        <p:spPr>
          <a:xfrm>
            <a:off x="839788" y="457200"/>
            <a:ext cx="3932237" cy="1600200"/>
          </a:xfrm>
        </p:spPr>
        <p:txBody>
          <a:bodyPr anchor="b">
            <a:normAutofit/>
          </a:bodyPr>
          <a:lstStyle/>
          <a:p>
            <a:r>
              <a:rPr lang="en-CA" b="1" kern="100" dirty="0">
                <a:effectLst/>
              </a:rPr>
              <a:t>CAPM (Capital Asset Pricing Model)</a:t>
            </a:r>
            <a:br>
              <a:rPr lang="en-CA" kern="100" dirty="0">
                <a:effectLst/>
              </a:rPr>
            </a:br>
            <a:endParaRPr lang="en-US" dirty="0"/>
          </a:p>
        </p:txBody>
      </p:sp>
      <p:pic>
        <p:nvPicPr>
          <p:cNvPr id="6" name="Picture Placeholder 5" descr="A screenshot of a graph&#10;&#10;Description automatically generated">
            <a:extLst>
              <a:ext uri="{FF2B5EF4-FFF2-40B4-BE49-F238E27FC236}">
                <a16:creationId xmlns:a16="http://schemas.microsoft.com/office/drawing/2014/main" id="{9853B7A0-4F4F-C642-2D39-501B4251E548}"/>
              </a:ext>
            </a:extLst>
          </p:cNvPr>
          <p:cNvPicPr>
            <a:picLocks noGrp="1" noChangeAspect="1"/>
          </p:cNvPicPr>
          <p:nvPr>
            <p:ph idx="1"/>
          </p:nvPr>
        </p:nvPicPr>
        <p:blipFill>
          <a:blip r:embed="rId2"/>
          <a:stretch>
            <a:fillRect/>
          </a:stretch>
        </p:blipFill>
        <p:spPr>
          <a:xfrm>
            <a:off x="5346700" y="1660251"/>
            <a:ext cx="6172200" cy="3537498"/>
          </a:xfrm>
          <a:prstGeom prst="rect">
            <a:avLst/>
          </a:prstGeom>
          <a:noFill/>
        </p:spPr>
      </p:pic>
      <p:sp>
        <p:nvSpPr>
          <p:cNvPr id="12" name="Content Placeholder 2">
            <a:extLst>
              <a:ext uri="{FF2B5EF4-FFF2-40B4-BE49-F238E27FC236}">
                <a16:creationId xmlns:a16="http://schemas.microsoft.com/office/drawing/2014/main" id="{EEEE189B-BCF4-1203-ABF9-261BC4F93306}"/>
              </a:ext>
            </a:extLst>
          </p:cNvPr>
          <p:cNvSpPr>
            <a:spLocks noGrp="1"/>
          </p:cNvSpPr>
          <p:nvPr>
            <p:ph type="body" sz="half" idx="2"/>
          </p:nvPr>
        </p:nvSpPr>
        <p:spPr>
          <a:xfrm>
            <a:off x="663388" y="2057400"/>
            <a:ext cx="4108637" cy="4343400"/>
          </a:xfrm>
        </p:spPr>
        <p:txBody>
          <a:bodyPr>
            <a:normAutofit/>
          </a:bodyPr>
          <a:lstStyle/>
          <a:p>
            <a:pPr marL="342900" lvl="0" indent="-342900">
              <a:buFont typeface="Symbol" panose="05050102010706020507" pitchFamily="18" charset="2"/>
              <a:buChar char=""/>
            </a:pPr>
            <a:r>
              <a:rPr lang="en-CA" sz="2000" kern="100" dirty="0">
                <a:effectLst/>
              </a:rPr>
              <a:t>CAPM is a financial model that describes the relationship between systematic risk (beta), expected return, and the risk-free rate of return.</a:t>
            </a:r>
          </a:p>
          <a:p>
            <a:pPr marL="342900" lvl="0" indent="-342900">
              <a:buFont typeface="Symbol" panose="05050102010706020507" pitchFamily="18" charset="2"/>
              <a:buChar char=""/>
            </a:pPr>
            <a:r>
              <a:rPr lang="en-CA" sz="2000" kern="100" dirty="0">
                <a:effectLst/>
              </a:rPr>
              <a:t>It's used to determine the expected return of an investment based on its risk relative to the overall market.</a:t>
            </a:r>
          </a:p>
          <a:p>
            <a:pPr marL="342900" lvl="0" indent="-342900">
              <a:spcAft>
                <a:spcPts val="800"/>
              </a:spcAft>
              <a:buFont typeface="Symbol" panose="05050102010706020507" pitchFamily="18" charset="2"/>
              <a:buChar char=""/>
            </a:pPr>
            <a:r>
              <a:rPr lang="en-CA" sz="2000" kern="100" dirty="0">
                <a:effectLst/>
              </a:rPr>
              <a:t>The model helps investors assess whether an investment is adequately compensating for the risk taken.</a:t>
            </a:r>
          </a:p>
        </p:txBody>
      </p:sp>
      <p:sp>
        <p:nvSpPr>
          <p:cNvPr id="4" name="Slide Number Placeholder 3">
            <a:extLst>
              <a:ext uri="{FF2B5EF4-FFF2-40B4-BE49-F238E27FC236}">
                <a16:creationId xmlns:a16="http://schemas.microsoft.com/office/drawing/2014/main" id="{A1B8A5B3-CDD0-82E8-DDD3-F5A742EEF19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14</a:t>
            </a:fld>
            <a:endParaRPr lang="en-US" sz="800"/>
          </a:p>
        </p:txBody>
      </p:sp>
    </p:spTree>
    <p:extLst>
      <p:ext uri="{BB962C8B-B14F-4D97-AF65-F5344CB8AC3E}">
        <p14:creationId xmlns:p14="http://schemas.microsoft.com/office/powerpoint/2010/main" val="1155330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a:xfrm>
            <a:off x="371475" y="487472"/>
            <a:ext cx="11520487" cy="758824"/>
          </a:xfrm>
        </p:spPr>
        <p:txBody>
          <a:bodyPr>
            <a:normAutofit fontScale="90000"/>
          </a:bodyPr>
          <a:lstStyle/>
          <a:p>
            <a:pPr algn="ctr"/>
            <a:r>
              <a:rPr lang="en-CA" sz="3100" b="1" kern="100" dirty="0">
                <a:effectLst/>
                <a:latin typeface="Calibri" panose="020F0502020204030204" pitchFamily="34" charset="0"/>
                <a:ea typeface="Aptos" panose="020B0004020202020204" pitchFamily="34" charset="0"/>
                <a:cs typeface="Times New Roman" panose="02020603050405020304" pitchFamily="18" charset="0"/>
              </a:rPr>
              <a:t>WACC (</a:t>
            </a:r>
            <a:r>
              <a:rPr lang="en-CA" sz="3100" b="1" kern="100" dirty="0">
                <a:solidFill>
                  <a:srgbClr val="0D0D0D"/>
                </a:solidFill>
                <a:effectLst/>
                <a:highlight>
                  <a:srgbClr val="FFFFFF"/>
                </a:highlight>
                <a:latin typeface="Calibri" panose="020F0502020204030204" pitchFamily="34" charset="0"/>
                <a:ea typeface="Aptos" panose="020B0004020202020204" pitchFamily="34" charset="0"/>
                <a:cs typeface="Times New Roman" panose="02020603050405020304" pitchFamily="18" charset="0"/>
              </a:rPr>
              <a:t>Weighted Average Cost of Capital)</a:t>
            </a:r>
            <a:br>
              <a:rPr lang="en-CA"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6" name="Content Placeholder 5">
            <a:extLst>
              <a:ext uri="{FF2B5EF4-FFF2-40B4-BE49-F238E27FC236}">
                <a16:creationId xmlns:a16="http://schemas.microsoft.com/office/drawing/2014/main" id="{33DA7B46-E592-40C7-91D7-A26B47A30C67}"/>
              </a:ext>
            </a:extLst>
          </p:cNvPr>
          <p:cNvSpPr>
            <a:spLocks noGrp="1"/>
          </p:cNvSpPr>
          <p:nvPr>
            <p:ph sz="half" idx="1"/>
          </p:nvPr>
        </p:nvSpPr>
        <p:spPr/>
        <p:txBody>
          <a:bodyPr>
            <a:normAutofit fontScale="85000" lnSpcReduction="10000"/>
          </a:bodyPr>
          <a:lstStyle/>
          <a:p>
            <a:pPr marL="342900" lvl="0" indent="-342900">
              <a:lnSpc>
                <a:spcPct val="115000"/>
              </a:lnSpc>
              <a:buFont typeface="Symbol" panose="05050102010706020507" pitchFamily="18" charset="2"/>
              <a:buChar cha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WACC represents the minimum return that a company must generate on its existing assets to satisfy both equity and debt investors. It reflects the blended cost of capital from all sources of funding.</a:t>
            </a:r>
          </a:p>
          <a:p>
            <a:pPr marL="342900" lvl="0" indent="-342900">
              <a:lnSpc>
                <a:spcPct val="115000"/>
              </a:lnSpc>
              <a:buFont typeface="Symbol" panose="05050102010706020507" pitchFamily="18" charset="2"/>
              <a:buChar cha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WACC is used as a discount rate in financial analysis, such as discounted cash flow (DCF) analysis, to evaluate investment opportunities. It helps determine whether an investment project will generate returns higher than the cost of capital.</a:t>
            </a:r>
          </a:p>
          <a:p>
            <a:endParaRPr lang="en-US" dirty="0"/>
          </a:p>
        </p:txBody>
      </p:sp>
      <p:sp>
        <p:nvSpPr>
          <p:cNvPr id="7" name="Content Placeholder 6">
            <a:extLst>
              <a:ext uri="{FF2B5EF4-FFF2-40B4-BE49-F238E27FC236}">
                <a16:creationId xmlns:a16="http://schemas.microsoft.com/office/drawing/2014/main" id="{A7F42263-DE86-44BB-AC19-CD7982D365B2}"/>
              </a:ext>
            </a:extLst>
          </p:cNvPr>
          <p:cNvSpPr>
            <a:spLocks noGrp="1"/>
          </p:cNvSpPr>
          <p:nvPr>
            <p:ph sz="half" idx="2"/>
          </p:nvPr>
        </p:nvSpPr>
        <p:spPr/>
        <p:txBody>
          <a:bodyPr/>
          <a:lstStyle/>
          <a:p>
            <a:r>
              <a:rPr lang="en-CA" sz="1800" kern="100" dirty="0">
                <a:effectLst/>
                <a:latin typeface="Aptos" panose="020B0004020202020204" pitchFamily="34" charset="0"/>
                <a:ea typeface="Aptos" panose="020B0004020202020204" pitchFamily="34" charset="0"/>
                <a:cs typeface="Times New Roman" panose="02020603050405020304" pitchFamily="18" charset="0"/>
              </a:rPr>
              <a:t>In simpler terms, WACC tells us the rate at which the company's future cash flows must be discounted to determine their present value, considering the mix of debt and equity financing used to fund those cash flows.</a:t>
            </a:r>
          </a:p>
          <a:p>
            <a:r>
              <a:rPr lang="en-CA" sz="1800" kern="100" dirty="0">
                <a:effectLst/>
                <a:latin typeface="Calibri" panose="020F0502020204030204" pitchFamily="34" charset="0"/>
                <a:ea typeface="Aptos" panose="020B0004020202020204" pitchFamily="34" charset="0"/>
                <a:cs typeface="Times New Roman" panose="02020603050405020304" pitchFamily="18" charset="0"/>
              </a:rPr>
              <a:t>The calculated WACC of approximately 7.93% represents the weighted average cost of capital for the company.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15</a:t>
            </a:fld>
            <a:endParaRPr lang="en-US" dirty="0"/>
          </a:p>
        </p:txBody>
      </p:sp>
      <p:pic>
        <p:nvPicPr>
          <p:cNvPr id="18" name="Picture 17">
            <a:extLst>
              <a:ext uri="{FF2B5EF4-FFF2-40B4-BE49-F238E27FC236}">
                <a16:creationId xmlns:a16="http://schemas.microsoft.com/office/drawing/2014/main" id="{5162F0D1-9734-C61E-6BF4-8A80190C5436}"/>
              </a:ext>
            </a:extLst>
          </p:cNvPr>
          <p:cNvPicPr>
            <a:picLocks noChangeAspect="1"/>
          </p:cNvPicPr>
          <p:nvPr/>
        </p:nvPicPr>
        <p:blipFill>
          <a:blip r:embed="rId2"/>
          <a:stretch>
            <a:fillRect/>
          </a:stretch>
        </p:blipFill>
        <p:spPr>
          <a:xfrm>
            <a:off x="3899506" y="1206313"/>
            <a:ext cx="4464423" cy="5226424"/>
          </a:xfrm>
          <a:prstGeom prst="rect">
            <a:avLst/>
          </a:prstGeom>
        </p:spPr>
      </p:pic>
    </p:spTree>
    <p:extLst>
      <p:ext uri="{BB962C8B-B14F-4D97-AF65-F5344CB8AC3E}">
        <p14:creationId xmlns:p14="http://schemas.microsoft.com/office/powerpoint/2010/main" val="3242389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0D8E9-A563-01E7-86B2-12E7C591A951}"/>
              </a:ext>
            </a:extLst>
          </p:cNvPr>
          <p:cNvSpPr>
            <a:spLocks noGrp="1"/>
          </p:cNvSpPr>
          <p:nvPr>
            <p:ph type="title"/>
          </p:nvPr>
        </p:nvSpPr>
        <p:spPr/>
        <p:txBody>
          <a:bodyPr/>
          <a:lstStyle/>
          <a:p>
            <a:r>
              <a:rPr lang="en-CA" dirty="0"/>
              <a:t>SMA(</a:t>
            </a:r>
            <a:r>
              <a:rPr lang="en-CA" sz="3200" b="1" dirty="0">
                <a:effectLst/>
                <a:latin typeface="Calibri" panose="020F0502020204030204" pitchFamily="34" charset="0"/>
                <a:ea typeface="Aptos" panose="020B0004020202020204" pitchFamily="34" charset="0"/>
              </a:rPr>
              <a:t>Simple Moving Average)</a:t>
            </a:r>
            <a:endParaRPr lang="en-CA" dirty="0"/>
          </a:p>
        </p:txBody>
      </p:sp>
      <p:sp>
        <p:nvSpPr>
          <p:cNvPr id="4" name="Slide Number Placeholder 3">
            <a:extLst>
              <a:ext uri="{FF2B5EF4-FFF2-40B4-BE49-F238E27FC236}">
                <a16:creationId xmlns:a16="http://schemas.microsoft.com/office/drawing/2014/main" id="{35DD0235-D8D4-4465-1B5F-850FFA5617AD}"/>
              </a:ext>
            </a:extLst>
          </p:cNvPr>
          <p:cNvSpPr>
            <a:spLocks noGrp="1"/>
          </p:cNvSpPr>
          <p:nvPr>
            <p:ph type="sldNum" sz="quarter" idx="12"/>
          </p:nvPr>
        </p:nvSpPr>
        <p:spPr/>
        <p:txBody>
          <a:bodyPr/>
          <a:lstStyle/>
          <a:p>
            <a:fld id="{03DC2DEF-D2FE-4B45-ABA4-9F153FD1C98A}" type="slidenum">
              <a:rPr lang="en-US" smtClean="0"/>
              <a:t>16</a:t>
            </a:fld>
            <a:endParaRPr lang="en-US" dirty="0"/>
          </a:p>
        </p:txBody>
      </p:sp>
      <p:graphicFrame>
        <p:nvGraphicFramePr>
          <p:cNvPr id="5" name="Content Placeholder 4">
            <a:extLst>
              <a:ext uri="{FF2B5EF4-FFF2-40B4-BE49-F238E27FC236}">
                <a16:creationId xmlns:a16="http://schemas.microsoft.com/office/drawing/2014/main" id="{2D7D2AFE-C6AF-29A9-C37B-CB4E85419A9D}"/>
              </a:ext>
            </a:extLst>
          </p:cNvPr>
          <p:cNvGraphicFramePr>
            <a:graphicFrameLocks noGrp="1"/>
          </p:cNvGraphicFramePr>
          <p:nvPr>
            <p:ph idx="1"/>
            <p:extLst>
              <p:ext uri="{D42A27DB-BD31-4B8C-83A1-F6EECF244321}">
                <p14:modId xmlns:p14="http://schemas.microsoft.com/office/powerpoint/2010/main" val="1030092455"/>
              </p:ext>
            </p:extLst>
          </p:nvPr>
        </p:nvGraphicFramePr>
        <p:xfrm>
          <a:off x="300038" y="1595118"/>
          <a:ext cx="6083113" cy="439298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8442F9A5-BF59-D95C-D57F-0656F1A32B5D}"/>
              </a:ext>
            </a:extLst>
          </p:cNvPr>
          <p:cNvSpPr txBox="1"/>
          <p:nvPr/>
        </p:nvSpPr>
        <p:spPr>
          <a:xfrm>
            <a:off x="6945172" y="1694329"/>
            <a:ext cx="4760259" cy="4126771"/>
          </a:xfrm>
          <a:prstGeom prst="rect">
            <a:avLst/>
          </a:prstGeom>
          <a:noFill/>
        </p:spPr>
        <p:txBody>
          <a:bodyPr wrap="square" rtlCol="0">
            <a:spAutoFit/>
          </a:bodyPr>
          <a:lstStyle/>
          <a:p>
            <a:pPr marL="342900" lvl="0" indent="-342900">
              <a:lnSpc>
                <a:spcPct val="115000"/>
              </a:lnSpc>
              <a:buFont typeface="Symbol" panose="05050102010706020507" pitchFamily="18" charset="2"/>
              <a:buChar char=""/>
            </a:pPr>
            <a:r>
              <a:rPr lang="en-CA" sz="1400" b="1" kern="100" dirty="0">
                <a:effectLst/>
                <a:latin typeface="Calibri" panose="020F0502020204030204" pitchFamily="34" charset="0"/>
                <a:ea typeface="Aptos" panose="020B0004020202020204" pitchFamily="34" charset="0"/>
                <a:cs typeface="Times New Roman" panose="02020603050405020304" pitchFamily="18" charset="0"/>
              </a:rPr>
              <a:t>SMA20</a:t>
            </a:r>
            <a:r>
              <a:rPr lang="en-CA" sz="1400" kern="100" dirty="0">
                <a:effectLst/>
                <a:latin typeface="Calibri" panose="020F0502020204030204" pitchFamily="34" charset="0"/>
                <a:ea typeface="Aptos" panose="020B0004020202020204" pitchFamily="34" charset="0"/>
                <a:cs typeface="Times New Roman" panose="02020603050405020304" pitchFamily="18" charset="0"/>
              </a:rPr>
              <a:t>: SMA stands for Simple Moving Average, and the number 20 indicates the period over which the average is calculated, in this case, 20 days. SMA20 is calculated by summing up the closing prices of the last 20 days and dividing by 20. It provides a smoothed average of the stock price over the short term, helping traders identify trends and potential support or resistance levels.</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nSpc>
                <a:spcPct val="115000"/>
              </a:lnSpc>
            </a:pPr>
            <a:r>
              <a:rPr lang="en-CA" sz="14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Font typeface="Symbol" panose="05050102010706020507" pitchFamily="18" charset="2"/>
              <a:buChar char=""/>
            </a:pPr>
            <a:r>
              <a:rPr lang="en-CA" sz="1400" b="1" kern="100" dirty="0">
                <a:effectLst/>
                <a:latin typeface="Calibri" panose="020F0502020204030204" pitchFamily="34" charset="0"/>
                <a:ea typeface="Aptos" panose="020B0004020202020204" pitchFamily="34" charset="0"/>
                <a:cs typeface="Times New Roman" panose="02020603050405020304" pitchFamily="18" charset="0"/>
              </a:rPr>
              <a:t>SMA50</a:t>
            </a:r>
            <a:r>
              <a:rPr lang="en-CA" sz="1400" kern="100" dirty="0">
                <a:effectLst/>
                <a:latin typeface="Calibri" panose="020F0502020204030204" pitchFamily="34" charset="0"/>
                <a:ea typeface="Aptos" panose="020B0004020202020204" pitchFamily="34" charset="0"/>
                <a:cs typeface="Times New Roman" panose="02020603050405020304" pitchFamily="18" charset="0"/>
              </a:rPr>
              <a:t>: Similarly, SMA50 is the Simple Moving Average over a period of 50 days. It calculates the average closing price of the stock over the past 50 trading days. SMA50 is often used to assess the medium-term trend of a stock. When the current price crosses above the SMA50, it may indicate a bullish trend, while a crossover below SMA50 may suggest a bearish trend.</a:t>
            </a:r>
            <a:endParaRPr lang="en-CA"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sz="1400" dirty="0"/>
          </a:p>
        </p:txBody>
      </p:sp>
    </p:spTree>
    <p:extLst>
      <p:ext uri="{BB962C8B-B14F-4D97-AF65-F5344CB8AC3E}">
        <p14:creationId xmlns:p14="http://schemas.microsoft.com/office/powerpoint/2010/main" val="726651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with red and blue lines&#10;&#10;Description automatically generated">
            <a:extLst>
              <a:ext uri="{FF2B5EF4-FFF2-40B4-BE49-F238E27FC236}">
                <a16:creationId xmlns:a16="http://schemas.microsoft.com/office/drawing/2014/main" id="{9A0F66AE-00C7-9896-DF7B-E30F9C0C3184}"/>
              </a:ext>
            </a:extLst>
          </p:cNvPr>
          <p:cNvPicPr>
            <a:picLocks noChangeAspect="1"/>
          </p:cNvPicPr>
          <p:nvPr/>
        </p:nvPicPr>
        <p:blipFill>
          <a:blip r:embed="rId2"/>
          <a:stretch>
            <a:fillRect/>
          </a:stretch>
        </p:blipFill>
        <p:spPr>
          <a:xfrm>
            <a:off x="952590" y="1482869"/>
            <a:ext cx="10286819" cy="4834803"/>
          </a:xfrm>
          <a:prstGeom prst="rect">
            <a:avLst/>
          </a:prstGeom>
          <a:noFill/>
        </p:spPr>
      </p:pic>
      <p:sp>
        <p:nvSpPr>
          <p:cNvPr id="7" name="TextBox 6">
            <a:extLst>
              <a:ext uri="{FF2B5EF4-FFF2-40B4-BE49-F238E27FC236}">
                <a16:creationId xmlns:a16="http://schemas.microsoft.com/office/drawing/2014/main" id="{DC966673-D107-B956-CB12-8D240793B0F9}"/>
              </a:ext>
            </a:extLst>
          </p:cNvPr>
          <p:cNvSpPr txBox="1"/>
          <p:nvPr/>
        </p:nvSpPr>
        <p:spPr>
          <a:xfrm>
            <a:off x="1690254" y="540328"/>
            <a:ext cx="9633527" cy="1477328"/>
          </a:xfrm>
          <a:prstGeom prst="rect">
            <a:avLst/>
          </a:prstGeom>
          <a:noFill/>
        </p:spPr>
        <p:txBody>
          <a:bodyPr wrap="square" rtlCol="0">
            <a:spAutoFit/>
          </a:bodyPr>
          <a:lstStyle/>
          <a:p>
            <a:r>
              <a:rPr lang="en-US" b="0" i="0" dirty="0">
                <a:effectLst/>
                <a:highlight>
                  <a:srgbClr val="FFFFFF"/>
                </a:highlight>
                <a:latin typeface="-apple-system"/>
              </a:rPr>
              <a:t>This plots the closing prices along with the 20-day and 50-day SMAs, highlighting buy signals with green triangles and Red triangles </a:t>
            </a:r>
            <a:r>
              <a:rPr lang="en-US" dirty="0">
                <a:highlight>
                  <a:srgbClr val="FFFFFF"/>
                </a:highlight>
                <a:latin typeface="-apple-system"/>
              </a:rPr>
              <a:t>indicating the right time to sell, </a:t>
            </a:r>
            <a:r>
              <a:rPr lang="en-US" b="0" i="0" dirty="0">
                <a:effectLst/>
                <a:highlight>
                  <a:srgbClr val="FFFFFF"/>
                </a:highlight>
                <a:latin typeface="-apple-system"/>
              </a:rPr>
              <a:t>which is also known as </a:t>
            </a:r>
            <a:r>
              <a:rPr lang="en-US" dirty="0">
                <a:highlight>
                  <a:srgbClr val="FFFFFF"/>
                </a:highlight>
                <a:latin typeface="-apple-system"/>
              </a:rPr>
              <a:t>gol</a:t>
            </a:r>
            <a:r>
              <a:rPr lang="en-US" b="0" i="0" dirty="0">
                <a:effectLst/>
                <a:highlight>
                  <a:srgbClr val="FFFFFF"/>
                </a:highlight>
                <a:latin typeface="-apple-system"/>
              </a:rPr>
              <a:t>den cross </a:t>
            </a:r>
            <a:r>
              <a:rPr lang="en-US" dirty="0">
                <a:highlight>
                  <a:srgbClr val="FFFFFF"/>
                </a:highlight>
                <a:latin typeface="-apple-system"/>
              </a:rPr>
              <a:t>are shown </a:t>
            </a:r>
            <a:r>
              <a:rPr lang="en-US">
                <a:highlight>
                  <a:srgbClr val="FFFFFF"/>
                </a:highlight>
                <a:latin typeface="-apple-system"/>
              </a:rPr>
              <a:t>below for</a:t>
            </a:r>
            <a:r>
              <a:rPr lang="en-US" b="0" i="0">
                <a:effectLst/>
                <a:highlight>
                  <a:srgbClr val="FFFFFF"/>
                </a:highlight>
                <a:latin typeface="-apple-system"/>
              </a:rPr>
              <a:t> the past </a:t>
            </a:r>
            <a:r>
              <a:rPr lang="en-US" b="0" i="0" dirty="0">
                <a:effectLst/>
                <a:highlight>
                  <a:srgbClr val="FFFFFF"/>
                </a:highlight>
                <a:latin typeface="-apple-system"/>
              </a:rPr>
              <a:t>10 years.</a:t>
            </a:r>
          </a:p>
          <a:p>
            <a:endParaRPr lang="en-US" b="0" i="0" dirty="0">
              <a:effectLst/>
              <a:highlight>
                <a:srgbClr val="FFFFFF"/>
              </a:highlight>
              <a:latin typeface="-apple-system"/>
            </a:endParaRPr>
          </a:p>
          <a:p>
            <a:endParaRPr lang="en-CA" dirty="0"/>
          </a:p>
        </p:txBody>
      </p:sp>
    </p:spTree>
    <p:extLst>
      <p:ext uri="{BB962C8B-B14F-4D97-AF65-F5344CB8AC3E}">
        <p14:creationId xmlns:p14="http://schemas.microsoft.com/office/powerpoint/2010/main" val="652074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the growth of the stock market&#10;&#10;Description automatically generated">
            <a:extLst>
              <a:ext uri="{FF2B5EF4-FFF2-40B4-BE49-F238E27FC236}">
                <a16:creationId xmlns:a16="http://schemas.microsoft.com/office/drawing/2014/main" id="{52C6C501-92E4-350C-0439-0D872C489553}"/>
              </a:ext>
            </a:extLst>
          </p:cNvPr>
          <p:cNvPicPr>
            <a:picLocks noChangeAspect="1"/>
          </p:cNvPicPr>
          <p:nvPr/>
        </p:nvPicPr>
        <p:blipFill>
          <a:blip r:embed="rId2"/>
          <a:stretch>
            <a:fillRect/>
          </a:stretch>
        </p:blipFill>
        <p:spPr>
          <a:xfrm>
            <a:off x="335756" y="1016486"/>
            <a:ext cx="11520488" cy="5645038"/>
          </a:xfrm>
          <a:prstGeom prst="rect">
            <a:avLst/>
          </a:prstGeom>
          <a:noFill/>
        </p:spPr>
      </p:pic>
      <p:sp>
        <p:nvSpPr>
          <p:cNvPr id="5" name="TextBox 4">
            <a:extLst>
              <a:ext uri="{FF2B5EF4-FFF2-40B4-BE49-F238E27FC236}">
                <a16:creationId xmlns:a16="http://schemas.microsoft.com/office/drawing/2014/main" id="{AA0EB01A-2B42-AE48-F8B2-B8CF8F03064A}"/>
              </a:ext>
            </a:extLst>
          </p:cNvPr>
          <p:cNvSpPr txBox="1"/>
          <p:nvPr/>
        </p:nvSpPr>
        <p:spPr>
          <a:xfrm>
            <a:off x="335756" y="198408"/>
            <a:ext cx="11309903" cy="646331"/>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bg1"/>
                </a:solidFill>
                <a:effectLst/>
                <a:latin typeface="Söhne"/>
              </a:rPr>
              <a:t>This visualizes stock price data, along with moving averages and buy/sell signals, providing insights into potential trading strategies based on EMA crossovers.</a:t>
            </a:r>
            <a:endParaRPr lang="en-CA" dirty="0">
              <a:solidFill>
                <a:schemeClr val="bg1"/>
              </a:solidFill>
            </a:endParaRPr>
          </a:p>
        </p:txBody>
      </p:sp>
    </p:spTree>
    <p:extLst>
      <p:ext uri="{BB962C8B-B14F-4D97-AF65-F5344CB8AC3E}">
        <p14:creationId xmlns:p14="http://schemas.microsoft.com/office/powerpoint/2010/main" val="2471185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D381-042E-B1C4-40FD-BBB4EE134B8D}"/>
              </a:ext>
            </a:extLst>
          </p:cNvPr>
          <p:cNvSpPr>
            <a:spLocks noGrp="1"/>
          </p:cNvSpPr>
          <p:nvPr>
            <p:ph type="title"/>
          </p:nvPr>
        </p:nvSpPr>
        <p:spPr>
          <a:xfrm>
            <a:off x="670486" y="3156336"/>
            <a:ext cx="10515600" cy="1500187"/>
          </a:xfrm>
        </p:spPr>
        <p:txBody>
          <a:bodyPr>
            <a:noAutofit/>
          </a:bodyPr>
          <a:lstStyle/>
          <a:p>
            <a:pPr algn="ctr"/>
            <a:r>
              <a:rPr lang="en-CA" sz="7200" b="1" kern="100" dirty="0">
                <a:effectLst/>
                <a:latin typeface="Calibri" panose="020F0502020204030204" pitchFamily="34" charset="0"/>
                <a:ea typeface="Aptos" panose="020B0004020202020204" pitchFamily="34" charset="0"/>
                <a:cs typeface="Times New Roman" panose="02020603050405020304" pitchFamily="18" charset="0"/>
              </a:rPr>
              <a:t>Technical Analysis</a:t>
            </a:r>
            <a:br>
              <a:rPr lang="en-CA" sz="7200" kern="100" dirty="0">
                <a:effectLst/>
                <a:latin typeface="Aptos" panose="020B0004020202020204" pitchFamily="34" charset="0"/>
                <a:ea typeface="Aptos" panose="020B0004020202020204" pitchFamily="34" charset="0"/>
                <a:cs typeface="Times New Roman" panose="02020603050405020304" pitchFamily="18" charset="0"/>
              </a:rPr>
            </a:br>
            <a:endParaRPr lang="en-CA" sz="7200" dirty="0"/>
          </a:p>
        </p:txBody>
      </p:sp>
      <p:sp>
        <p:nvSpPr>
          <p:cNvPr id="4" name="Slide Number Placeholder 3">
            <a:extLst>
              <a:ext uri="{FF2B5EF4-FFF2-40B4-BE49-F238E27FC236}">
                <a16:creationId xmlns:a16="http://schemas.microsoft.com/office/drawing/2014/main" id="{13C5B78B-CCC1-68A1-15F4-3A655AB80ED4}"/>
              </a:ext>
            </a:extLst>
          </p:cNvPr>
          <p:cNvSpPr>
            <a:spLocks noGrp="1"/>
          </p:cNvSpPr>
          <p:nvPr>
            <p:ph type="sldNum" sz="quarter" idx="12"/>
          </p:nvPr>
        </p:nvSpPr>
        <p:spPr/>
        <p:txBody>
          <a:bodyPr/>
          <a:lstStyle/>
          <a:p>
            <a:fld id="{03DC2DEF-D2FE-4B45-ABA4-9F153FD1C98A}" type="slidenum">
              <a:rPr lang="en-US" smtClean="0"/>
              <a:t>19</a:t>
            </a:fld>
            <a:endParaRPr lang="en-US" dirty="0"/>
          </a:p>
        </p:txBody>
      </p:sp>
    </p:spTree>
    <p:extLst>
      <p:ext uri="{BB962C8B-B14F-4D97-AF65-F5344CB8AC3E}">
        <p14:creationId xmlns:p14="http://schemas.microsoft.com/office/powerpoint/2010/main" val="3991373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A group of people in scrubs&#10;&#10;Description automatically generated">
            <a:extLst>
              <a:ext uri="{FF2B5EF4-FFF2-40B4-BE49-F238E27FC236}">
                <a16:creationId xmlns:a16="http://schemas.microsoft.com/office/drawing/2014/main" id="{74D9BF83-CF49-1F27-A838-C107E746C602}"/>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21780" r="19488" b="-1"/>
          <a:stretch/>
        </p:blipFill>
        <p:spPr bwMode="auto">
          <a:xfrm>
            <a:off x="571500" y="10"/>
            <a:ext cx="6034088" cy="68579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4C458D-89B4-DDE7-0A0F-D1D522A5B397}"/>
              </a:ext>
            </a:extLst>
          </p:cNvPr>
          <p:cNvSpPr>
            <a:spLocks noChangeArrowheads="1"/>
          </p:cNvSpPr>
          <p:nvPr/>
        </p:nvSpPr>
        <p:spPr bwMode="auto">
          <a:xfrm>
            <a:off x="6905625" y="1512889"/>
            <a:ext cx="4986338" cy="3262311"/>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228600" marR="0" lvl="0" indent="-228600" fontAlgn="base">
              <a:lnSpc>
                <a:spcPct val="90000"/>
              </a:lnSpc>
              <a:spcBef>
                <a:spcPct val="0"/>
              </a:spcBef>
              <a:spcAft>
                <a:spcPts val="600"/>
              </a:spcAft>
              <a:buClrTx/>
              <a:buSzTx/>
              <a:tabLst/>
            </a:pPr>
            <a:endParaRPr kumimoji="0" lang="en-US" altLang="en-US" sz="2400" b="1" i="0" u="none" strike="noStrike" kern="1200" cap="none" normalizeH="0" baseline="0" dirty="0">
              <a:ln>
                <a:noFill/>
              </a:ln>
              <a:solidFill>
                <a:schemeClr val="bg1"/>
              </a:solidFill>
              <a:effectLst/>
              <a:latin typeface="+mj-lt"/>
              <a:ea typeface="+mj-ea"/>
              <a:cs typeface="+mj-cs"/>
            </a:endParaRPr>
          </a:p>
          <a:p>
            <a:pPr marL="342900" marR="0" lvl="0" indent="-342900" fontAlgn="ctr">
              <a:lnSpc>
                <a:spcPct val="90000"/>
              </a:lnSpc>
              <a:spcBef>
                <a:spcPct val="0"/>
              </a:spcBef>
              <a:spcAft>
                <a:spcPts val="600"/>
              </a:spcAft>
              <a:buClrTx/>
              <a:buSzTx/>
              <a:buFont typeface="Arial" panose="020B0604020202020204" pitchFamily="34" charset="0"/>
              <a:buChar char="•"/>
              <a:tabLst/>
            </a:pPr>
            <a:r>
              <a:rPr lang="en-US" altLang="en-US" sz="2400" b="1" dirty="0">
                <a:solidFill>
                  <a:schemeClr val="bg1"/>
                </a:solidFill>
                <a:latin typeface="+mj-lt"/>
                <a:ea typeface="+mj-ea"/>
                <a:cs typeface="+mj-cs"/>
              </a:rPr>
              <a:t> </a:t>
            </a:r>
            <a:r>
              <a:rPr kumimoji="0" lang="en-US" altLang="en-US" sz="2400" b="1" i="0" u="none" strike="noStrike" kern="1200" cap="none" normalizeH="0" baseline="0" dirty="0" err="1">
                <a:ln>
                  <a:noFill/>
                </a:ln>
                <a:solidFill>
                  <a:schemeClr val="bg1"/>
                </a:solidFill>
                <a:effectLst/>
                <a:latin typeface="+mj-lt"/>
                <a:ea typeface="+mj-ea"/>
                <a:cs typeface="+mj-cs"/>
              </a:rPr>
              <a:t>Jayan</a:t>
            </a:r>
            <a:r>
              <a:rPr kumimoji="0" lang="en-US" altLang="en-US" sz="2400" b="1" i="0" u="none" strike="noStrike" kern="1200" cap="none" normalizeH="0" baseline="0" dirty="0">
                <a:ln>
                  <a:noFill/>
                </a:ln>
                <a:solidFill>
                  <a:schemeClr val="bg1"/>
                </a:solidFill>
                <a:effectLst/>
                <a:latin typeface="+mj-lt"/>
                <a:ea typeface="+mj-ea"/>
                <a:cs typeface="+mj-cs"/>
              </a:rPr>
              <a:t> Francis</a:t>
            </a:r>
          </a:p>
          <a:p>
            <a:pPr marL="342900" marR="0" lvl="0" indent="-342900" fontAlgn="ctr">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kern="1200" cap="none" normalizeH="0" baseline="0" dirty="0">
                <a:ln>
                  <a:noFill/>
                </a:ln>
                <a:solidFill>
                  <a:schemeClr val="bg1"/>
                </a:solidFill>
                <a:effectLst/>
                <a:latin typeface="+mj-lt"/>
                <a:ea typeface="+mj-ea"/>
                <a:cs typeface="+mj-cs"/>
              </a:rPr>
              <a:t> Elias Mani</a:t>
            </a:r>
          </a:p>
          <a:p>
            <a:pPr marL="342900" marR="0" lvl="0" indent="-342900" fontAlgn="ctr">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kern="1200" cap="none" normalizeH="0" baseline="0" dirty="0">
                <a:ln>
                  <a:noFill/>
                </a:ln>
                <a:solidFill>
                  <a:schemeClr val="bg1"/>
                </a:solidFill>
                <a:effectLst/>
                <a:latin typeface="+mj-lt"/>
                <a:ea typeface="+mj-ea"/>
                <a:cs typeface="+mj-cs"/>
              </a:rPr>
              <a:t> Gayathri Manju Jayasena Kurup</a:t>
            </a:r>
          </a:p>
          <a:p>
            <a:pPr marL="342900" marR="0" lvl="0" indent="-342900" fontAlgn="ctr">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kern="1200" cap="none" normalizeH="0" baseline="0" dirty="0">
                <a:ln>
                  <a:noFill/>
                </a:ln>
                <a:solidFill>
                  <a:schemeClr val="bg1"/>
                </a:solidFill>
                <a:effectLst/>
                <a:latin typeface="+mj-lt"/>
                <a:ea typeface="+mj-ea"/>
                <a:cs typeface="+mj-cs"/>
              </a:rPr>
              <a:t> </a:t>
            </a:r>
            <a:r>
              <a:rPr kumimoji="0" lang="en-US" altLang="en-US" sz="2400" b="1" i="0" u="none" strike="noStrike" kern="1200" cap="none" normalizeH="0" baseline="0" dirty="0" err="1">
                <a:ln>
                  <a:noFill/>
                </a:ln>
                <a:solidFill>
                  <a:schemeClr val="bg1"/>
                </a:solidFill>
                <a:effectLst/>
                <a:latin typeface="+mj-lt"/>
                <a:ea typeface="+mj-ea"/>
                <a:cs typeface="+mj-cs"/>
              </a:rPr>
              <a:t>Nitiben</a:t>
            </a:r>
            <a:r>
              <a:rPr kumimoji="0" lang="en-US" altLang="en-US" sz="2400" b="1" i="0" u="none" strike="noStrike" kern="1200" cap="none" normalizeH="0" baseline="0" dirty="0">
                <a:ln>
                  <a:noFill/>
                </a:ln>
                <a:solidFill>
                  <a:schemeClr val="bg1"/>
                </a:solidFill>
                <a:effectLst/>
                <a:latin typeface="+mj-lt"/>
                <a:ea typeface="+mj-ea"/>
                <a:cs typeface="+mj-cs"/>
              </a:rPr>
              <a:t> Patel</a:t>
            </a:r>
          </a:p>
          <a:p>
            <a:pPr marL="342900" marR="0" lvl="0" indent="-342900" fontAlgn="ctr">
              <a:lnSpc>
                <a:spcPct val="90000"/>
              </a:lnSpc>
              <a:spcBef>
                <a:spcPct val="0"/>
              </a:spcBef>
              <a:spcAft>
                <a:spcPts val="600"/>
              </a:spcAft>
              <a:buClrTx/>
              <a:buSzTx/>
              <a:buFont typeface="Arial" panose="020B0604020202020204" pitchFamily="34" charset="0"/>
              <a:buChar char="•"/>
              <a:tabLst/>
            </a:pPr>
            <a:r>
              <a:rPr kumimoji="0" lang="en-US" altLang="en-US" sz="2400" b="1" i="0" u="none" strike="noStrike" kern="1200" cap="none" normalizeH="0" baseline="0" dirty="0">
                <a:ln>
                  <a:noFill/>
                </a:ln>
                <a:solidFill>
                  <a:schemeClr val="bg1"/>
                </a:solidFill>
                <a:effectLst/>
                <a:latin typeface="+mj-lt"/>
                <a:ea typeface="+mj-ea"/>
                <a:cs typeface="+mj-cs"/>
              </a:rPr>
              <a:t> Mohana Krishna </a:t>
            </a:r>
            <a:r>
              <a:rPr kumimoji="0" lang="en-US" altLang="en-US" sz="2400" b="1" i="0" u="none" strike="noStrike" kern="1200" cap="none" normalizeH="0" baseline="0" dirty="0" err="1">
                <a:ln>
                  <a:noFill/>
                </a:ln>
                <a:solidFill>
                  <a:schemeClr val="bg1"/>
                </a:solidFill>
                <a:effectLst/>
                <a:latin typeface="+mj-lt"/>
                <a:ea typeface="+mj-ea"/>
                <a:cs typeface="+mj-cs"/>
              </a:rPr>
              <a:t>Sajja</a:t>
            </a:r>
            <a:endParaRPr kumimoji="0" lang="en-US" altLang="en-US" sz="2400" b="1" i="0" u="none" strike="noStrike" kern="1200" cap="none" normalizeH="0" baseline="0" dirty="0">
              <a:ln>
                <a:noFill/>
              </a:ln>
              <a:solidFill>
                <a:schemeClr val="bg1"/>
              </a:solidFill>
              <a:effectLst/>
              <a:latin typeface="+mj-lt"/>
              <a:ea typeface="+mj-ea"/>
              <a:cs typeface="+mj-cs"/>
            </a:endParaRPr>
          </a:p>
          <a:p>
            <a:pPr marL="228600" marR="0" lvl="0" indent="-228600" fontAlgn="base">
              <a:lnSpc>
                <a:spcPct val="90000"/>
              </a:lnSpc>
              <a:spcBef>
                <a:spcPct val="0"/>
              </a:spcBef>
              <a:spcAft>
                <a:spcPts val="600"/>
              </a:spcAft>
              <a:buClrTx/>
              <a:buSzTx/>
              <a:tabLst/>
            </a:pPr>
            <a:endParaRPr kumimoji="0" lang="en-US" altLang="en-US" sz="2400" b="1" i="0" u="none" strike="noStrike" kern="1200" cap="none" normalizeH="0" baseline="0" dirty="0">
              <a:ln>
                <a:noFill/>
              </a:ln>
              <a:solidFill>
                <a:schemeClr val="bg1"/>
              </a:solidFill>
              <a:effectLst/>
              <a:latin typeface="+mj-lt"/>
              <a:ea typeface="+mj-ea"/>
              <a:cs typeface="+mj-cs"/>
            </a:endParaRPr>
          </a:p>
        </p:txBody>
      </p:sp>
      <p:sp>
        <p:nvSpPr>
          <p:cNvPr id="12299" name="Text Placeholder 4">
            <a:extLst>
              <a:ext uri="{FF2B5EF4-FFF2-40B4-BE49-F238E27FC236}">
                <a16:creationId xmlns:a16="http://schemas.microsoft.com/office/drawing/2014/main" id="{2F8DD14B-DA9D-B34B-E1C3-CD5C33E86F0E}"/>
              </a:ext>
            </a:extLst>
          </p:cNvPr>
          <p:cNvSpPr>
            <a:spLocks noGrp="1"/>
          </p:cNvSpPr>
          <p:nvPr>
            <p:ph type="subTitle" idx="1"/>
          </p:nvPr>
        </p:nvSpPr>
        <p:spPr>
          <a:xfrm>
            <a:off x="6905625" y="900545"/>
            <a:ext cx="4986338" cy="976311"/>
          </a:xfrm>
        </p:spPr>
        <p:txBody>
          <a:bodyPr vert="horz" lIns="91440" tIns="45720" rIns="91440" bIns="45720" rtlCol="0">
            <a:normAutofit/>
          </a:bodyPr>
          <a:lstStyle/>
          <a:p>
            <a:pPr algn="ctr"/>
            <a:r>
              <a:rPr lang="en-US" sz="4000" b="1" kern="1200" dirty="0">
                <a:effectLst>
                  <a:outerShdw blurRad="38100" dist="38100" dir="2700000" algn="tl">
                    <a:srgbClr val="000000">
                      <a:alpha val="43137"/>
                    </a:srgbClr>
                  </a:outerShdw>
                </a:effectLst>
                <a:latin typeface="+mn-lt"/>
                <a:ea typeface="+mn-ea"/>
                <a:cs typeface="+mn-cs"/>
              </a:rPr>
              <a:t>Team Members</a:t>
            </a:r>
            <a:endParaRPr lang="en-US" sz="4000" kern="1200" dirty="0">
              <a:effectLst>
                <a:outerShdw blurRad="38100" dist="38100" dir="2700000" algn="tl">
                  <a:srgbClr val="000000">
                    <a:alpha val="43137"/>
                  </a:srgbClr>
                </a:outerShdw>
              </a:effectLst>
              <a:latin typeface="+mn-lt"/>
              <a:ea typeface="+mn-ea"/>
              <a:cs typeface="+mn-cs"/>
            </a:endParaRPr>
          </a:p>
        </p:txBody>
      </p:sp>
      <p:sp>
        <p:nvSpPr>
          <p:cNvPr id="12297" name="Slide Number Placeholder 2" hidden="1">
            <a:extLst>
              <a:ext uri="{FF2B5EF4-FFF2-40B4-BE49-F238E27FC236}">
                <a16:creationId xmlns:a16="http://schemas.microsoft.com/office/drawing/2014/main" id="{9B7B1E26-9BBE-D900-E947-93325811CA96}"/>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2</a:t>
            </a:fld>
            <a:endParaRPr lang="en-US"/>
          </a:p>
        </p:txBody>
      </p:sp>
    </p:spTree>
    <p:extLst>
      <p:ext uri="{BB962C8B-B14F-4D97-AF65-F5344CB8AC3E}">
        <p14:creationId xmlns:p14="http://schemas.microsoft.com/office/powerpoint/2010/main" val="1070088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9886B0-36EE-F617-F9ED-CEE3AD9421B7}"/>
              </a:ext>
            </a:extLst>
          </p:cNvPr>
          <p:cNvPicPr>
            <a:picLocks noChangeAspect="1"/>
          </p:cNvPicPr>
          <p:nvPr/>
        </p:nvPicPr>
        <p:blipFill>
          <a:blip r:embed="rId2"/>
          <a:stretch>
            <a:fillRect/>
          </a:stretch>
        </p:blipFill>
        <p:spPr>
          <a:xfrm>
            <a:off x="1074058" y="1625600"/>
            <a:ext cx="10210139" cy="4736048"/>
          </a:xfrm>
          <a:prstGeom prst="rect">
            <a:avLst/>
          </a:prstGeom>
        </p:spPr>
      </p:pic>
      <p:sp>
        <p:nvSpPr>
          <p:cNvPr id="9" name="TextBox 8">
            <a:extLst>
              <a:ext uri="{FF2B5EF4-FFF2-40B4-BE49-F238E27FC236}">
                <a16:creationId xmlns:a16="http://schemas.microsoft.com/office/drawing/2014/main" id="{F8AD1660-3604-3461-7600-6E37E6035C87}"/>
              </a:ext>
            </a:extLst>
          </p:cNvPr>
          <p:cNvSpPr txBox="1"/>
          <p:nvPr/>
        </p:nvSpPr>
        <p:spPr>
          <a:xfrm>
            <a:off x="1778000" y="609599"/>
            <a:ext cx="8636000" cy="707886"/>
          </a:xfrm>
          <a:prstGeom prst="rect">
            <a:avLst/>
          </a:prstGeom>
          <a:noFill/>
        </p:spPr>
        <p:txBody>
          <a:bodyPr wrap="square" rtlCol="0">
            <a:spAutoFit/>
          </a:bodyPr>
          <a:lstStyle/>
          <a:p>
            <a:pPr algn="ctr"/>
            <a:r>
              <a:rPr lang="en-CA" sz="2000" b="1" kern="100" dirty="0">
                <a:latin typeface="Calibri" panose="020F0502020204030204" pitchFamily="34" charset="0"/>
                <a:ea typeface="Aptos" panose="020B0004020202020204" pitchFamily="34" charset="0"/>
                <a:cs typeface="Times New Roman" panose="02020603050405020304" pitchFamily="18" charset="0"/>
              </a:rPr>
              <a:t>T</a:t>
            </a:r>
            <a:r>
              <a:rPr lang="en-CA" sz="2000" b="1" kern="100" dirty="0">
                <a:effectLst/>
                <a:latin typeface="Calibri" panose="020F0502020204030204" pitchFamily="34" charset="0"/>
                <a:ea typeface="Aptos" panose="020B0004020202020204" pitchFamily="34" charset="0"/>
                <a:cs typeface="Times New Roman" panose="02020603050405020304" pitchFamily="18" charset="0"/>
              </a:rPr>
              <a:t>he last 10 year stock prices of Pfizer Inc. (PFE)</a:t>
            </a:r>
            <a:endParaRPr lang="en-CA" sz="2000" b="1" kern="100" dirty="0">
              <a:effectLst/>
              <a:latin typeface="Aptos" panose="020B0004020202020204" pitchFamily="34" charset="0"/>
              <a:ea typeface="Aptos" panose="020B0004020202020204" pitchFamily="34" charset="0"/>
              <a:cs typeface="Times New Roman" panose="02020603050405020304" pitchFamily="18" charset="0"/>
            </a:endParaRPr>
          </a:p>
          <a:p>
            <a:pPr algn="ctr"/>
            <a:endParaRPr lang="en-CA" sz="2000" b="1" dirty="0"/>
          </a:p>
        </p:txBody>
      </p:sp>
    </p:spTree>
    <p:extLst>
      <p:ext uri="{BB962C8B-B14F-4D97-AF65-F5344CB8AC3E}">
        <p14:creationId xmlns:p14="http://schemas.microsoft.com/office/powerpoint/2010/main" val="546756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aph showing a line graph&#10;&#10;Description automatically generated with medium confidence">
            <a:extLst>
              <a:ext uri="{FF2B5EF4-FFF2-40B4-BE49-F238E27FC236}">
                <a16:creationId xmlns:a16="http://schemas.microsoft.com/office/drawing/2014/main" id="{6F1CA222-B6EA-66BE-F1F1-2F030FD95BBC}"/>
              </a:ext>
            </a:extLst>
          </p:cNvPr>
          <p:cNvPicPr>
            <a:picLocks noGrp="1" noChangeAspect="1"/>
          </p:cNvPicPr>
          <p:nvPr>
            <p:ph type="pic" sz="quarter" idx="13"/>
          </p:nvPr>
        </p:nvPicPr>
        <p:blipFill rotWithShape="1">
          <a:blip r:embed="rId2"/>
          <a:srcRect r="1264" b="-1"/>
          <a:stretch/>
        </p:blipFill>
        <p:spPr>
          <a:xfrm>
            <a:off x="1177004" y="1371600"/>
            <a:ext cx="9980523" cy="5290121"/>
          </a:xfrm>
          <a:prstGeom prst="rect">
            <a:avLst/>
          </a:prstGeom>
          <a:noFill/>
        </p:spPr>
      </p:pic>
      <p:sp>
        <p:nvSpPr>
          <p:cNvPr id="7" name="TextBox 6">
            <a:extLst>
              <a:ext uri="{FF2B5EF4-FFF2-40B4-BE49-F238E27FC236}">
                <a16:creationId xmlns:a16="http://schemas.microsoft.com/office/drawing/2014/main" id="{4C183602-40B6-04FE-DD2C-4990F3D4BC0D}"/>
              </a:ext>
            </a:extLst>
          </p:cNvPr>
          <p:cNvSpPr txBox="1"/>
          <p:nvPr/>
        </p:nvSpPr>
        <p:spPr>
          <a:xfrm>
            <a:off x="1160453" y="597253"/>
            <a:ext cx="9689116" cy="738664"/>
          </a:xfrm>
          <a:prstGeom prst="rect">
            <a:avLst/>
          </a:prstGeom>
          <a:noFill/>
        </p:spPr>
        <p:txBody>
          <a:bodyPr wrap="square" rtlCol="0">
            <a:spAutoFit/>
          </a:bodyPr>
          <a:lstStyle/>
          <a:p>
            <a:pPr algn="ctr"/>
            <a:r>
              <a:rPr lang="en-CA" sz="2400" b="1" kern="100" dirty="0">
                <a:solidFill>
                  <a:schemeClr val="bg1">
                    <a:lumMod val="95000"/>
                  </a:schemeClr>
                </a:solidFill>
                <a:latin typeface="Calibri" panose="020F0502020204030204" pitchFamily="34" charset="0"/>
                <a:ea typeface="Aptos" panose="020B0004020202020204" pitchFamily="34" charset="0"/>
                <a:cs typeface="Times New Roman" panose="02020603050405020304" pitchFamily="18" charset="0"/>
              </a:rPr>
              <a:t>T</a:t>
            </a:r>
            <a:r>
              <a:rPr lang="en-CA" sz="2400" b="1" kern="100" dirty="0">
                <a:solidFill>
                  <a:schemeClr val="bg1">
                    <a:lumMod val="95000"/>
                  </a:schemeClr>
                </a:solidFill>
                <a:effectLst/>
                <a:latin typeface="Calibri" panose="020F0502020204030204" pitchFamily="34" charset="0"/>
                <a:ea typeface="Aptos" panose="020B0004020202020204" pitchFamily="34" charset="0"/>
                <a:cs typeface="Times New Roman" panose="02020603050405020304" pitchFamily="18" charset="0"/>
              </a:rPr>
              <a:t>he last One-year stock prices of Pfizer Inc. (PFE)</a:t>
            </a:r>
            <a:endParaRPr lang="en-CA" sz="2400" b="1" kern="100" dirty="0">
              <a:solidFill>
                <a:schemeClr val="bg1">
                  <a:lumMod val="95000"/>
                </a:schemeClr>
              </a:solidFill>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3769736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A9F2-AAC2-A31A-9419-8F04815941A3}"/>
              </a:ext>
            </a:extLst>
          </p:cNvPr>
          <p:cNvSpPr>
            <a:spLocks noGrp="1"/>
          </p:cNvSpPr>
          <p:nvPr>
            <p:ph type="title"/>
          </p:nvPr>
        </p:nvSpPr>
        <p:spPr/>
        <p:txBody>
          <a:bodyPr>
            <a:normAutofit/>
          </a:bodyPr>
          <a:lstStyle/>
          <a:p>
            <a:r>
              <a:rPr lang="en-CA" sz="3600" b="1" dirty="0">
                <a:effectLst/>
                <a:latin typeface="Calibri" panose="020F0502020204030204" pitchFamily="34" charset="0"/>
                <a:ea typeface="Aptos" panose="020B0004020202020204" pitchFamily="34" charset="0"/>
              </a:rPr>
              <a:t>Monte Carlo Simulation</a:t>
            </a:r>
            <a:endParaRPr lang="en-CA" sz="7200" dirty="0"/>
          </a:p>
        </p:txBody>
      </p:sp>
      <p:sp>
        <p:nvSpPr>
          <p:cNvPr id="3" name="Content Placeholder 2">
            <a:extLst>
              <a:ext uri="{FF2B5EF4-FFF2-40B4-BE49-F238E27FC236}">
                <a16:creationId xmlns:a16="http://schemas.microsoft.com/office/drawing/2014/main" id="{DB49CEE9-A131-79A1-934B-FE345209F2A1}"/>
              </a:ext>
            </a:extLst>
          </p:cNvPr>
          <p:cNvSpPr>
            <a:spLocks noGrp="1"/>
          </p:cNvSpPr>
          <p:nvPr>
            <p:ph idx="1"/>
          </p:nvPr>
        </p:nvSpPr>
        <p:spPr/>
        <p:txBody>
          <a:bodyPr>
            <a:normAutofit lnSpcReduction="10000"/>
          </a:bodyPr>
          <a:lstStyle/>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This is a method used to model the uncertainty of stock price movements by generating random scenarios based on statistical parameters.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We calculate the daily returns (percentage change in price) of the stock.</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Then, we calculate the mean (average) and standard deviation (measure of volatility) of these daily returns.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Using these parameters, we simulate multiple possible future price paths for the stock for the next 30 days.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The simulated prices are plotted to visualize the potential range of future price movements.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a:lnSpc>
                <a:spcPct val="115000"/>
              </a:lnSpc>
              <a:spcAft>
                <a:spcPts val="800"/>
              </a:spcAft>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sp>
        <p:nvSpPr>
          <p:cNvPr id="4" name="Slide Number Placeholder 3">
            <a:extLst>
              <a:ext uri="{FF2B5EF4-FFF2-40B4-BE49-F238E27FC236}">
                <a16:creationId xmlns:a16="http://schemas.microsoft.com/office/drawing/2014/main" id="{982CEEBF-C39E-C60C-8A1C-A153DEAA9A86}"/>
              </a:ext>
            </a:extLst>
          </p:cNvPr>
          <p:cNvSpPr>
            <a:spLocks noGrp="1"/>
          </p:cNvSpPr>
          <p:nvPr>
            <p:ph type="sldNum" sz="quarter" idx="12"/>
          </p:nvPr>
        </p:nvSpPr>
        <p:spPr/>
        <p:txBody>
          <a:bodyPr/>
          <a:lstStyle/>
          <a:p>
            <a:fld id="{03DC2DEF-D2FE-4B45-ABA4-9F153FD1C98A}" type="slidenum">
              <a:rPr lang="en-US" smtClean="0"/>
              <a:t>22</a:t>
            </a:fld>
            <a:endParaRPr lang="en-US" dirty="0"/>
          </a:p>
        </p:txBody>
      </p:sp>
      <p:pic>
        <p:nvPicPr>
          <p:cNvPr id="7" name="Picture 6" descr="A graph of colored lines&#10;&#10;Description automatically generated">
            <a:extLst>
              <a:ext uri="{FF2B5EF4-FFF2-40B4-BE49-F238E27FC236}">
                <a16:creationId xmlns:a16="http://schemas.microsoft.com/office/drawing/2014/main" id="{EBCBDB82-9339-FD90-FAAB-C4B9D8BACDE5}"/>
              </a:ext>
            </a:extLst>
          </p:cNvPr>
          <p:cNvPicPr>
            <a:picLocks noChangeAspect="1"/>
          </p:cNvPicPr>
          <p:nvPr/>
        </p:nvPicPr>
        <p:blipFill>
          <a:blip r:embed="rId2"/>
          <a:stretch>
            <a:fillRect/>
          </a:stretch>
        </p:blipFill>
        <p:spPr>
          <a:xfrm>
            <a:off x="6096000" y="2130488"/>
            <a:ext cx="5943600" cy="3218815"/>
          </a:xfrm>
          <a:prstGeom prst="rect">
            <a:avLst/>
          </a:prstGeom>
        </p:spPr>
      </p:pic>
    </p:spTree>
    <p:extLst>
      <p:ext uri="{BB962C8B-B14F-4D97-AF65-F5344CB8AC3E}">
        <p14:creationId xmlns:p14="http://schemas.microsoft.com/office/powerpoint/2010/main" val="1781502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B053F5F-2AC6-CB72-EDC4-E2076842FA00}"/>
              </a:ext>
            </a:extLst>
          </p:cNvPr>
          <p:cNvSpPr>
            <a:spLocks noGrp="1"/>
          </p:cNvSpPr>
          <p:nvPr>
            <p:ph type="subTitle" idx="1"/>
          </p:nvPr>
        </p:nvSpPr>
        <p:spPr>
          <a:xfrm>
            <a:off x="536068" y="659828"/>
            <a:ext cx="4749164" cy="6022594"/>
          </a:xfrm>
        </p:spPr>
        <p:txBody>
          <a:bodyPr>
            <a:normAutofit fontScale="92500" lnSpcReduction="20000"/>
          </a:bodyPr>
          <a:lstStyle/>
          <a:p>
            <a:pPr algn="ctr"/>
            <a:r>
              <a:rPr lang="en-CA" sz="3000" b="1" dirty="0">
                <a:effectLst/>
                <a:latin typeface="Calibri" panose="020F0502020204030204" pitchFamily="34" charset="0"/>
                <a:ea typeface="Aptos" panose="020B0004020202020204" pitchFamily="34" charset="0"/>
              </a:rPr>
              <a:t>Facebook Prophet Forecasting</a:t>
            </a:r>
          </a:p>
          <a:p>
            <a:endParaRPr lang="en-CA" sz="1800" b="1" dirty="0">
              <a:latin typeface="Calibri" panose="020F0502020204030204" pitchFamily="34"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Facebook Prophet is a tool for time series forecasting developed by Facebook.</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We prepare the stock price data in a format suitable for Prophet, renaming the columns as required.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We create a Prophet model, specifying that we want to include daily seasonality (patterns that repeat every day).</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Then, we make a future </a:t>
            </a:r>
            <a:r>
              <a:rPr lang="en-CA" sz="1800" kern="100" dirty="0" err="1">
                <a:effectLst/>
                <a:latin typeface="Calibri" panose="020F0502020204030204" pitchFamily="34" charset="0"/>
                <a:ea typeface="Aptos" panose="020B0004020202020204" pitchFamily="34" charset="0"/>
                <a:cs typeface="Times New Roman" panose="02020603050405020304" pitchFamily="18" charset="0"/>
              </a:rPr>
              <a:t>dataframe</a:t>
            </a:r>
            <a:r>
              <a:rPr lang="en-CA" sz="1800" kern="100" dirty="0">
                <a:effectLst/>
                <a:latin typeface="Calibri" panose="020F0502020204030204" pitchFamily="34" charset="0"/>
                <a:ea typeface="Aptos" panose="020B0004020202020204" pitchFamily="34" charset="0"/>
                <a:cs typeface="Times New Roman" panose="02020603050405020304" pitchFamily="18" charset="0"/>
              </a:rPr>
              <a:t> for the next 30 days.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Prophet uses this data to make forecasts for the future stock prices.</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Finally, we plot the forecasted prices along with confidence intervals to visualize the predicted trend.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a:lnSpc>
                <a:spcPct val="115000"/>
              </a:lnSpc>
              <a:spcAft>
                <a:spcPts val="800"/>
              </a:spcAft>
            </a:pPr>
            <a:r>
              <a:rPr lang="en-CA" sz="1800" kern="100" dirty="0">
                <a:effectLst/>
                <a:latin typeface="Calibri" panose="020F0502020204030204" pitchFamily="34" charset="0"/>
                <a:ea typeface="Aptos" panose="020B0004020202020204" pitchFamily="34" charset="0"/>
                <a:cs typeface="Times New Roman" panose="02020603050405020304" pitchFamily="18" charset="0"/>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dirty="0"/>
          </a:p>
        </p:txBody>
      </p:sp>
      <p:pic>
        <p:nvPicPr>
          <p:cNvPr id="7" name="Picture 6" descr="A graph of a graph&#10;&#10;Description automatically generated with medium confidence">
            <a:extLst>
              <a:ext uri="{FF2B5EF4-FFF2-40B4-BE49-F238E27FC236}">
                <a16:creationId xmlns:a16="http://schemas.microsoft.com/office/drawing/2014/main" id="{048BF482-DDA0-547B-766D-D257257E3315}"/>
              </a:ext>
            </a:extLst>
          </p:cNvPr>
          <p:cNvPicPr>
            <a:picLocks noChangeAspect="1"/>
          </p:cNvPicPr>
          <p:nvPr/>
        </p:nvPicPr>
        <p:blipFill>
          <a:blip r:embed="rId2"/>
          <a:stretch>
            <a:fillRect/>
          </a:stretch>
        </p:blipFill>
        <p:spPr>
          <a:xfrm>
            <a:off x="5573785" y="1394691"/>
            <a:ext cx="6211813" cy="4240247"/>
          </a:xfrm>
          <a:prstGeom prst="rect">
            <a:avLst/>
          </a:prstGeom>
        </p:spPr>
      </p:pic>
    </p:spTree>
    <p:extLst>
      <p:ext uri="{BB962C8B-B14F-4D97-AF65-F5344CB8AC3E}">
        <p14:creationId xmlns:p14="http://schemas.microsoft.com/office/powerpoint/2010/main" val="1527222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ACE0C5A-A04A-0B62-73B2-BCFEE34B4DBE}"/>
              </a:ext>
            </a:extLst>
          </p:cNvPr>
          <p:cNvSpPr>
            <a:spLocks noGrp="1"/>
          </p:cNvSpPr>
          <p:nvPr>
            <p:ph type="title"/>
          </p:nvPr>
        </p:nvSpPr>
        <p:spPr>
          <a:xfrm>
            <a:off x="912020" y="4479637"/>
            <a:ext cx="10439400" cy="1997941"/>
          </a:xfrm>
        </p:spPr>
        <p:txBody>
          <a:bodyPr>
            <a:normAutofit/>
          </a:bodyPr>
          <a:lstStyle/>
          <a:p>
            <a:pPr marL="342900" lvl="0" indent="-342900">
              <a:lnSpc>
                <a:spcPct val="115000"/>
              </a:lnSpc>
            </a:pPr>
            <a:r>
              <a:rPr lang="en-CA" sz="1800" kern="100" dirty="0">
                <a:solidFill>
                  <a:schemeClr val="accent1">
                    <a:lumMod val="50000"/>
                  </a:schemeClr>
                </a:solidFill>
                <a:effectLst/>
                <a:latin typeface="Calibri" panose="020F0502020204030204" pitchFamily="34" charset="0"/>
                <a:ea typeface="Aptos" panose="020B0004020202020204" pitchFamily="34" charset="0"/>
                <a:cs typeface="Times New Roman" panose="02020603050405020304" pitchFamily="18" charset="0"/>
              </a:rPr>
              <a:t>Trend</a:t>
            </a:r>
            <a:r>
              <a:rPr lang="en-CA" sz="1800" b="0" kern="100" dirty="0">
                <a:solidFill>
                  <a:schemeClr val="accent1">
                    <a:lumMod val="50000"/>
                  </a:schemeClr>
                </a:solidFill>
                <a:effectLst/>
                <a:latin typeface="Calibri" panose="020F0502020204030204" pitchFamily="34" charset="0"/>
                <a:ea typeface="Aptos" panose="020B0004020202020204" pitchFamily="34" charset="0"/>
                <a:cs typeface="Times New Roman" panose="02020603050405020304" pitchFamily="18" charset="0"/>
              </a:rPr>
              <a:t>: This plot shows the overall trend of the time series data, capturing its long-term movement. It helps identify whether the data is increasing, decreasing, or remaining relatively stable over time.</a:t>
            </a:r>
            <a:br>
              <a:rPr lang="en-CA" sz="1800" b="0" kern="100" dirty="0">
                <a:solidFill>
                  <a:schemeClr val="accent1">
                    <a:lumMod val="50000"/>
                  </a:schemeClr>
                </a:solidFill>
                <a:effectLst/>
                <a:latin typeface="Aptos" panose="020B0004020202020204" pitchFamily="34" charset="0"/>
                <a:ea typeface="Aptos" panose="020B0004020202020204" pitchFamily="34" charset="0"/>
                <a:cs typeface="Times New Roman" panose="02020603050405020304" pitchFamily="18" charset="0"/>
              </a:rPr>
            </a:br>
            <a:r>
              <a:rPr lang="en-CA" sz="1800" b="0" kern="100" dirty="0">
                <a:solidFill>
                  <a:schemeClr val="accent1">
                    <a:lumMod val="50000"/>
                  </a:schemeClr>
                </a:solidFill>
                <a:effectLst/>
                <a:latin typeface="Calibri" panose="020F0502020204030204" pitchFamily="34" charset="0"/>
                <a:ea typeface="Aptos" panose="020B0004020202020204" pitchFamily="34" charset="0"/>
                <a:cs typeface="Times New Roman" panose="02020603050405020304" pitchFamily="18" charset="0"/>
              </a:rPr>
              <a:t> </a:t>
            </a:r>
            <a:br>
              <a:rPr lang="en-CA" sz="1800" b="0" kern="100" dirty="0">
                <a:solidFill>
                  <a:schemeClr val="accent1">
                    <a:lumMod val="50000"/>
                  </a:schemeClr>
                </a:solidFill>
                <a:effectLst/>
                <a:latin typeface="Aptos" panose="020B0004020202020204" pitchFamily="34" charset="0"/>
                <a:ea typeface="Aptos" panose="020B0004020202020204" pitchFamily="34" charset="0"/>
                <a:cs typeface="Times New Roman" panose="02020603050405020304" pitchFamily="18" charset="0"/>
              </a:rPr>
            </a:br>
            <a:r>
              <a:rPr lang="en-CA" sz="1800" kern="100" dirty="0">
                <a:solidFill>
                  <a:schemeClr val="accent1">
                    <a:lumMod val="50000"/>
                  </a:schemeClr>
                </a:solidFill>
                <a:effectLst/>
                <a:latin typeface="Calibri" panose="020F0502020204030204" pitchFamily="34" charset="0"/>
                <a:ea typeface="Aptos" panose="020B0004020202020204" pitchFamily="34" charset="0"/>
                <a:cs typeface="Times New Roman" panose="02020603050405020304" pitchFamily="18" charset="0"/>
              </a:rPr>
              <a:t>Weekly Seasonality</a:t>
            </a:r>
            <a:r>
              <a:rPr lang="en-CA" sz="1800" b="0" kern="100" dirty="0">
                <a:solidFill>
                  <a:schemeClr val="accent1">
                    <a:lumMod val="50000"/>
                  </a:schemeClr>
                </a:solidFill>
                <a:effectLst/>
                <a:latin typeface="Calibri" panose="020F0502020204030204" pitchFamily="34" charset="0"/>
                <a:ea typeface="Aptos" panose="020B0004020202020204" pitchFamily="34" charset="0"/>
                <a:cs typeface="Times New Roman" panose="02020603050405020304" pitchFamily="18" charset="0"/>
              </a:rPr>
              <a:t>: If weekly seasonality is present in the data, this plot displays the periodic patterns that repeat on a weekly basis. It helps identify any consistent patterns that occur within each week.</a:t>
            </a:r>
            <a:br>
              <a:rPr lang="en-CA" sz="1800" b="0" kern="100" dirty="0">
                <a:solidFill>
                  <a:schemeClr val="accent1">
                    <a:lumMod val="50000"/>
                  </a:schemeClr>
                </a:solidFill>
                <a:effectLst/>
                <a:latin typeface="Aptos" panose="020B0004020202020204" pitchFamily="34" charset="0"/>
                <a:ea typeface="Aptos" panose="020B0004020202020204" pitchFamily="34" charset="0"/>
                <a:cs typeface="Times New Roman" panose="02020603050405020304" pitchFamily="18" charset="0"/>
              </a:rPr>
            </a:br>
            <a:endParaRPr lang="en-US" sz="1100" b="0" dirty="0">
              <a:solidFill>
                <a:schemeClr val="accent1">
                  <a:lumMod val="50000"/>
                </a:schemeClr>
              </a:solidFill>
            </a:endParaRPr>
          </a:p>
        </p:txBody>
      </p:sp>
      <p:sp>
        <p:nvSpPr>
          <p:cNvPr id="3" name="Slide Number Placeholder 2">
            <a:extLst>
              <a:ext uri="{FF2B5EF4-FFF2-40B4-BE49-F238E27FC236}">
                <a16:creationId xmlns:a16="http://schemas.microsoft.com/office/drawing/2014/main" id="{076EA052-D34A-C00C-ED1D-1A2F0EC785AE}"/>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24</a:t>
            </a:fld>
            <a:endParaRPr lang="en-US" sz="800"/>
          </a:p>
        </p:txBody>
      </p:sp>
      <p:pic>
        <p:nvPicPr>
          <p:cNvPr id="8" name="Chart Placeholder 7" descr="A graph showing the time and the days of the week&#10;&#10;Description automatically generated">
            <a:extLst>
              <a:ext uri="{FF2B5EF4-FFF2-40B4-BE49-F238E27FC236}">
                <a16:creationId xmlns:a16="http://schemas.microsoft.com/office/drawing/2014/main" id="{55ACC965-D96B-1460-0B44-B4A924C7A4F2}"/>
              </a:ext>
            </a:extLst>
          </p:cNvPr>
          <p:cNvPicPr>
            <a:picLocks noGrp="1" noChangeAspect="1"/>
          </p:cNvPicPr>
          <p:nvPr>
            <p:ph type="pic" sz="quarter" idx="13"/>
          </p:nvPr>
        </p:nvPicPr>
        <p:blipFill>
          <a:blip r:embed="rId2"/>
          <a:stretch/>
        </p:blipFill>
        <p:spPr>
          <a:xfrm>
            <a:off x="1002529" y="380422"/>
            <a:ext cx="10186942" cy="3539961"/>
          </a:xfrm>
          <a:prstGeom prst="rect">
            <a:avLst/>
          </a:prstGeom>
          <a:noFill/>
        </p:spPr>
      </p:pic>
    </p:spTree>
    <p:extLst>
      <p:ext uri="{BB962C8B-B14F-4D97-AF65-F5344CB8AC3E}">
        <p14:creationId xmlns:p14="http://schemas.microsoft.com/office/powerpoint/2010/main" val="321620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5778EAC-781C-586A-A1AA-3CE49842A073}"/>
              </a:ext>
            </a:extLst>
          </p:cNvPr>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t="24761" r="-1" b="34576"/>
          <a:stretch/>
        </p:blipFill>
        <p:spPr bwMode="auto">
          <a:xfrm>
            <a:off x="371476" y="278606"/>
            <a:ext cx="11520487" cy="3150394"/>
          </a:xfrm>
          <a:prstGeom prst="rect">
            <a:avLst/>
          </a:prstGeom>
          <a:solidFill>
            <a:srgbClr val="FFFFFF"/>
          </a:solidFill>
        </p:spPr>
      </p:pic>
      <p:sp>
        <p:nvSpPr>
          <p:cNvPr id="3" name="Title 2">
            <a:extLst>
              <a:ext uri="{FF2B5EF4-FFF2-40B4-BE49-F238E27FC236}">
                <a16:creationId xmlns:a16="http://schemas.microsoft.com/office/drawing/2014/main" id="{3C43BDDE-F48A-6A8F-0F8D-366BDAA36A69}"/>
              </a:ext>
            </a:extLst>
          </p:cNvPr>
          <p:cNvSpPr>
            <a:spLocks noGrp="1"/>
          </p:cNvSpPr>
          <p:nvPr>
            <p:ph type="ctrTitle"/>
          </p:nvPr>
        </p:nvSpPr>
        <p:spPr>
          <a:xfrm>
            <a:off x="1474788" y="4219864"/>
            <a:ext cx="9242424" cy="1104900"/>
          </a:xfrm>
        </p:spPr>
        <p:txBody>
          <a:bodyPr anchor="ctr">
            <a:normAutofit/>
          </a:bodyPr>
          <a:lstStyle/>
          <a:p>
            <a:r>
              <a:rPr lang="en-CA" b="1" kern="0" dirty="0">
                <a:effectLst/>
              </a:rPr>
              <a:t>  Recommendations</a:t>
            </a:r>
            <a:endParaRPr lang="en-CA" dirty="0"/>
          </a:p>
        </p:txBody>
      </p:sp>
    </p:spTree>
    <p:extLst>
      <p:ext uri="{BB962C8B-B14F-4D97-AF65-F5344CB8AC3E}">
        <p14:creationId xmlns:p14="http://schemas.microsoft.com/office/powerpoint/2010/main" val="4244368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99E8614-C847-E5A0-DBA6-613B62DB1A2C}"/>
              </a:ext>
            </a:extLst>
          </p:cNvPr>
          <p:cNvSpPr>
            <a:spLocks noGrp="1"/>
          </p:cNvSpPr>
          <p:nvPr>
            <p:ph type="pic" sz="quarter" idx="13"/>
          </p:nvPr>
        </p:nvSpPr>
        <p:spPr>
          <a:xfrm>
            <a:off x="275228" y="266412"/>
            <a:ext cx="5618153" cy="6300787"/>
          </a:xfrm>
        </p:spPr>
        <p:txBody>
          <a:bodyPr/>
          <a:lstStyle/>
          <a:p>
            <a:pPr marL="0" indent="0">
              <a:buNone/>
            </a:pPr>
            <a:br>
              <a:rPr lang="en-CA" sz="1800" kern="0" dirty="0">
                <a:effectLst/>
                <a:latin typeface="+mj-lt"/>
                <a:ea typeface="Times New Roman" panose="02020603050405020304" pitchFamily="18" charset="0"/>
                <a:cs typeface="Times New Roman" panose="02020603050405020304" pitchFamily="18" charset="0"/>
              </a:rPr>
            </a:br>
            <a:r>
              <a:rPr lang="en-CA" sz="1800" b="1" kern="0" dirty="0">
                <a:effectLst/>
                <a:latin typeface="+mj-lt"/>
                <a:ea typeface="Times New Roman" panose="02020603050405020304" pitchFamily="18" charset="0"/>
                <a:cs typeface="Times New Roman" panose="02020603050405020304" pitchFamily="18" charset="0"/>
              </a:rPr>
              <a:t>These recommendations are based on Pfizer Inc.'s analysis:</a:t>
            </a:r>
          </a:p>
          <a:p>
            <a:pPr marL="0" indent="0">
              <a:buNone/>
            </a:pPr>
            <a:endParaRPr lang="en-CA" sz="1800" kern="0" dirty="0">
              <a:effectLst/>
              <a:latin typeface="+mj-lt"/>
              <a:ea typeface="Times New Roman" panose="02020603050405020304" pitchFamily="18" charset="0"/>
              <a:cs typeface="Times New Roman" panose="02020603050405020304" pitchFamily="18" charset="0"/>
            </a:endParaRPr>
          </a:p>
          <a:p>
            <a:r>
              <a:rPr lang="en-CA" sz="1800" b="1" kern="0" dirty="0">
                <a:effectLst/>
                <a:latin typeface="+mj-lt"/>
                <a:ea typeface="Times New Roman" panose="02020603050405020304" pitchFamily="18" charset="0"/>
                <a:cs typeface="Times New Roman" panose="02020603050405020304" pitchFamily="18" charset="0"/>
              </a:rPr>
              <a:t>Potential for Investment</a:t>
            </a:r>
            <a:r>
              <a:rPr lang="en-CA" sz="1800" kern="0" dirty="0">
                <a:effectLst/>
                <a:latin typeface="+mj-lt"/>
                <a:ea typeface="Times New Roman" panose="02020603050405020304" pitchFamily="18" charset="0"/>
                <a:cs typeface="Times New Roman" panose="02020603050405020304" pitchFamily="18" charset="0"/>
              </a:rPr>
              <a:t>: Pfizer Inc. is a reputable pharmaceutical business with a broad range of goods and services and a lengthy history of operation. It is a reliable option for long-term investment because to its widespread presence and ongoing investment in research and development.</a:t>
            </a:r>
            <a:r>
              <a:rPr lang="en-CA" sz="1800" kern="100" dirty="0">
                <a:effectLst/>
                <a:latin typeface="+mj-lt"/>
                <a:ea typeface="Aptos" panose="020B0004020202020204" pitchFamily="34" charset="0"/>
                <a:cs typeface="Times New Roman" panose="02020603050405020304" pitchFamily="18" charset="0"/>
              </a:rPr>
              <a:t> </a:t>
            </a:r>
          </a:p>
          <a:p>
            <a:endParaRPr lang="en-CA" kern="100" dirty="0">
              <a:latin typeface="+mj-lt"/>
              <a:cs typeface="Times New Roman" panose="02020603050405020304" pitchFamily="18" charset="0"/>
            </a:endParaRPr>
          </a:p>
          <a:p>
            <a:r>
              <a:rPr lang="en-CA" sz="1800" b="1" kern="0" dirty="0">
                <a:effectLst/>
                <a:latin typeface="+mj-lt"/>
                <a:ea typeface="Times New Roman" panose="02020603050405020304" pitchFamily="18" charset="0"/>
                <a:cs typeface="Times New Roman" panose="02020603050405020304" pitchFamily="18" charset="0"/>
              </a:rPr>
              <a:t>Growth Prospects</a:t>
            </a:r>
            <a:r>
              <a:rPr lang="en-CA" sz="1800" kern="0" dirty="0">
                <a:effectLst/>
                <a:latin typeface="+mj-lt"/>
                <a:ea typeface="Times New Roman" panose="02020603050405020304" pitchFamily="18" charset="0"/>
                <a:cs typeface="Times New Roman" panose="02020603050405020304" pitchFamily="18" charset="0"/>
              </a:rPr>
              <a:t>: Pfizer is anticipated to continue developing in the future given the macroeconomic climate and its strategic focus on organic growth, mergers, and acquisitions. Its potential for expansion is further enhanced by its solid standing in the healthcare sector and continuous efforts to develop novel medications and therapies. </a:t>
            </a:r>
            <a:endParaRPr lang="en-CA" sz="1800" kern="100" dirty="0">
              <a:effectLst/>
              <a:latin typeface="+mj-lt"/>
              <a:ea typeface="Aptos" panose="020B0004020202020204" pitchFamily="34" charset="0"/>
              <a:cs typeface="Times New Roman" panose="02020603050405020304" pitchFamily="18" charset="0"/>
            </a:endParaRPr>
          </a:p>
          <a:p>
            <a:endParaRPr lang="en-CA" dirty="0"/>
          </a:p>
        </p:txBody>
      </p:sp>
      <p:sp>
        <p:nvSpPr>
          <p:cNvPr id="3" name="Slide Number Placeholder 2">
            <a:extLst>
              <a:ext uri="{FF2B5EF4-FFF2-40B4-BE49-F238E27FC236}">
                <a16:creationId xmlns:a16="http://schemas.microsoft.com/office/drawing/2014/main" id="{EC9D029A-D8CC-D084-8944-CD9D0C29A810}"/>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26</a:t>
            </a:fld>
            <a:endParaRPr lang="en-US" dirty="0"/>
          </a:p>
        </p:txBody>
      </p:sp>
      <p:pic>
        <p:nvPicPr>
          <p:cNvPr id="18434" name="Picture 2">
            <a:extLst>
              <a:ext uri="{FF2B5EF4-FFF2-40B4-BE49-F238E27FC236}">
                <a16:creationId xmlns:a16="http://schemas.microsoft.com/office/drawing/2014/main" id="{D1D45D28-DE95-D718-CD68-6611C713DFA8}"/>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20255" r="20255"/>
          <a:stretch>
            <a:fillRect/>
          </a:stretch>
        </p:blipFill>
        <p:spPr bwMode="auto">
          <a:xfrm>
            <a:off x="6385869" y="280988"/>
            <a:ext cx="5619600" cy="630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64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E28F6AC-F149-EAA7-0E1A-6B6F33E5AC3F}"/>
              </a:ext>
            </a:extLst>
          </p:cNvPr>
          <p:cNvSpPr>
            <a:spLocks noGrp="1"/>
          </p:cNvSpPr>
          <p:nvPr>
            <p:ph type="pic" sz="quarter" idx="14"/>
          </p:nvPr>
        </p:nvSpPr>
        <p:spPr>
          <a:xfrm>
            <a:off x="6908801" y="2382"/>
            <a:ext cx="5198052" cy="6300787"/>
          </a:xfrm>
        </p:spPr>
        <p:txBody>
          <a:bodyPr/>
          <a:lstStyle/>
          <a:p>
            <a:endParaRPr lang="en-CA" sz="1800" b="1" kern="0" dirty="0">
              <a:solidFill>
                <a:schemeClr val="tx2">
                  <a:lumMod val="50000"/>
                </a:schemeClr>
              </a:solidFill>
              <a:effectLst/>
              <a:latin typeface="+mj-lt"/>
              <a:ea typeface="Times New Roman" panose="02020603050405020304" pitchFamily="18" charset="0"/>
              <a:cs typeface="Times New Roman" panose="02020603050405020304" pitchFamily="18" charset="0"/>
            </a:endParaRPr>
          </a:p>
          <a:p>
            <a:r>
              <a:rPr lang="en-CA" sz="1800" b="1" kern="0" dirty="0">
                <a:solidFill>
                  <a:schemeClr val="tx2">
                    <a:lumMod val="50000"/>
                  </a:schemeClr>
                </a:solidFill>
                <a:effectLst/>
                <a:latin typeface="+mj-lt"/>
                <a:ea typeface="Times New Roman" panose="02020603050405020304" pitchFamily="18" charset="0"/>
                <a:cs typeface="Times New Roman" panose="02020603050405020304" pitchFamily="18" charset="0"/>
              </a:rPr>
              <a:t>Recommendation</a:t>
            </a:r>
            <a:r>
              <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rPr>
              <a:t>: Pfizer Inc. seems like a wise choice for investors based on the analysis. Purchasing Pfizer stock may be an option for investors looking for stability and possible development in the healthcare industry. It is a desirable investment due to its steady performance, market share, and potential for future expansion.</a:t>
            </a:r>
            <a:br>
              <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rPr>
            </a:br>
            <a:br>
              <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rPr>
            </a:br>
            <a:r>
              <a:rPr lang="en-CA" sz="1800" b="1" kern="0" dirty="0">
                <a:solidFill>
                  <a:schemeClr val="tx2">
                    <a:lumMod val="50000"/>
                  </a:schemeClr>
                </a:solidFill>
                <a:effectLst/>
                <a:latin typeface="+mj-lt"/>
                <a:ea typeface="Times New Roman" panose="02020603050405020304" pitchFamily="18" charset="0"/>
                <a:cs typeface="Times New Roman" panose="02020603050405020304" pitchFamily="18" charset="0"/>
              </a:rPr>
              <a:t>Hold Recommendation</a:t>
            </a:r>
            <a:r>
              <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rPr>
              <a:t>: If current investors are pleased with Pfizer's performance and think the company has room to develop in the long run, hanging onto their shares may also be a wise move. </a:t>
            </a:r>
          </a:p>
          <a:p>
            <a:pPr marL="0" indent="0">
              <a:buNone/>
            </a:pPr>
            <a:endPar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endParaRPr>
          </a:p>
          <a:p>
            <a:r>
              <a:rPr lang="en-CA" sz="1800" b="1" kern="0" dirty="0">
                <a:solidFill>
                  <a:schemeClr val="tx2">
                    <a:lumMod val="50000"/>
                  </a:schemeClr>
                </a:solidFill>
                <a:effectLst/>
                <a:latin typeface="+mj-lt"/>
                <a:ea typeface="Times New Roman" panose="02020603050405020304" pitchFamily="18" charset="0"/>
                <a:cs typeface="Times New Roman" panose="02020603050405020304" pitchFamily="18" charset="0"/>
              </a:rPr>
              <a:t>Additional Analysis</a:t>
            </a:r>
            <a:r>
              <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rPr>
              <a:t>: Before making any investment decisions, prospective investors should evaluate their risk tolerance, carry out independent research, and speak with financial experts. Making wise investing decisions also requires remaining up to date on corporate advancements, regulatory changes, and industry trends.</a:t>
            </a:r>
            <a:r>
              <a:rPr lang="en-CA" sz="2400" b="1" kern="100" dirty="0">
                <a:solidFill>
                  <a:schemeClr val="tx2">
                    <a:lumMod val="50000"/>
                  </a:schemeClr>
                </a:solidFill>
                <a:effectLst/>
                <a:latin typeface="Calibri" panose="020F0502020204030204" pitchFamily="34" charset="0"/>
                <a:ea typeface="Aptos" panose="020B0004020202020204" pitchFamily="34" charset="0"/>
                <a:cs typeface="Times New Roman" panose="02020603050405020304" pitchFamily="18" charset="0"/>
              </a:rPr>
              <a:t> </a:t>
            </a:r>
            <a:endParaRPr lang="en-CA" sz="1800" kern="0" dirty="0">
              <a:solidFill>
                <a:schemeClr val="tx2">
                  <a:lumMod val="50000"/>
                </a:schemeClr>
              </a:solidFill>
              <a:effectLst/>
              <a:latin typeface="+mj-lt"/>
              <a:ea typeface="Times New Roman" panose="02020603050405020304" pitchFamily="18" charset="0"/>
              <a:cs typeface="Times New Roman" panose="02020603050405020304" pitchFamily="18" charset="0"/>
            </a:endParaRPr>
          </a:p>
          <a:p>
            <a:endParaRPr lang="en-CA" dirty="0">
              <a:solidFill>
                <a:schemeClr val="tx2">
                  <a:lumMod val="50000"/>
                </a:schemeClr>
              </a:solidFill>
            </a:endParaRPr>
          </a:p>
        </p:txBody>
      </p:sp>
      <p:pic>
        <p:nvPicPr>
          <p:cNvPr id="16386" name="Picture 2">
            <a:extLst>
              <a:ext uri="{FF2B5EF4-FFF2-40B4-BE49-F238E27FC236}">
                <a16:creationId xmlns:a16="http://schemas.microsoft.com/office/drawing/2014/main" id="{77E9A879-55EC-59FA-F018-E4D2D9366F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055" y="269478"/>
            <a:ext cx="5618153" cy="63190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C1489E1-BA65-F6D1-D274-928FF8C07D9F}"/>
              </a:ext>
            </a:extLst>
          </p:cNvPr>
          <p:cNvSpPr/>
          <p:nvPr/>
        </p:nvSpPr>
        <p:spPr>
          <a:xfrm>
            <a:off x="6986729" y="269478"/>
            <a:ext cx="4990815" cy="63007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CA">
              <a:solidFill>
                <a:schemeClr val="bg2">
                  <a:lumMod val="85000"/>
                </a:schemeClr>
              </a:solidFill>
            </a:endParaRPr>
          </a:p>
        </p:txBody>
      </p:sp>
    </p:spTree>
    <p:extLst>
      <p:ext uri="{BB962C8B-B14F-4D97-AF65-F5344CB8AC3E}">
        <p14:creationId xmlns:p14="http://schemas.microsoft.com/office/powerpoint/2010/main" val="150290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7626B-D858-E289-5FD5-A8C80C368DAA}"/>
              </a:ext>
            </a:extLst>
          </p:cNvPr>
          <p:cNvSpPr>
            <a:spLocks noGrp="1"/>
          </p:cNvSpPr>
          <p:nvPr>
            <p:ph type="title"/>
          </p:nvPr>
        </p:nvSpPr>
        <p:spPr>
          <a:xfrm>
            <a:off x="371474" y="578181"/>
            <a:ext cx="11520488" cy="758824"/>
          </a:xfrm>
        </p:spPr>
        <p:txBody>
          <a:bodyPr>
            <a:noAutofit/>
          </a:bodyPr>
          <a:lstStyle/>
          <a:p>
            <a:r>
              <a:rPr lang="en-CA" sz="4000" b="1" kern="100" dirty="0">
                <a:solidFill>
                  <a:srgbClr val="000000"/>
                </a:solidFill>
                <a:effectLst/>
                <a:latin typeface="Calibri" panose="020F0502020204030204" pitchFamily="34" charset="0"/>
                <a:ea typeface="Calibri" panose="020F0502020204030204" pitchFamily="34" charset="0"/>
              </a:rPr>
              <a:t>References</a:t>
            </a:r>
            <a:br>
              <a:rPr lang="en-CA" sz="4000" kern="100" dirty="0">
                <a:solidFill>
                  <a:srgbClr val="000000"/>
                </a:solidFill>
                <a:effectLst/>
                <a:latin typeface="Calibri" panose="020F0502020204030204" pitchFamily="34" charset="0"/>
                <a:ea typeface="Calibri" panose="020F0502020204030204" pitchFamily="34" charset="0"/>
              </a:rPr>
            </a:br>
            <a:endParaRPr lang="en-CA" sz="4000" dirty="0"/>
          </a:p>
        </p:txBody>
      </p:sp>
      <p:sp>
        <p:nvSpPr>
          <p:cNvPr id="3" name="Slide Number Placeholder 2">
            <a:extLst>
              <a:ext uri="{FF2B5EF4-FFF2-40B4-BE49-F238E27FC236}">
                <a16:creationId xmlns:a16="http://schemas.microsoft.com/office/drawing/2014/main" id="{869A6DE1-13E3-16F5-48AF-F8E1672B784D}"/>
              </a:ext>
            </a:extLst>
          </p:cNvPr>
          <p:cNvSpPr>
            <a:spLocks noGrp="1"/>
          </p:cNvSpPr>
          <p:nvPr>
            <p:ph type="sldNum" sz="quarter" idx="12"/>
          </p:nvPr>
        </p:nvSpPr>
        <p:spPr/>
        <p:txBody>
          <a:bodyPr/>
          <a:lstStyle/>
          <a:p>
            <a:fld id="{03DC2DEF-D2FE-4B45-ABA4-9F153FD1C98A}" type="slidenum">
              <a:rPr lang="en-US" smtClean="0"/>
              <a:t>28</a:t>
            </a:fld>
            <a:endParaRPr lang="en-US" dirty="0"/>
          </a:p>
        </p:txBody>
      </p:sp>
      <p:sp>
        <p:nvSpPr>
          <p:cNvPr id="4" name="Chart Placeholder 3">
            <a:extLst>
              <a:ext uri="{FF2B5EF4-FFF2-40B4-BE49-F238E27FC236}">
                <a16:creationId xmlns:a16="http://schemas.microsoft.com/office/drawing/2014/main" id="{DE583A5A-484C-6BD2-B976-8E9D6A2B5004}"/>
              </a:ext>
            </a:extLst>
          </p:cNvPr>
          <p:cNvSpPr>
            <a:spLocks noGrp="1"/>
          </p:cNvSpPr>
          <p:nvPr>
            <p:ph type="chart" sz="quarter" idx="13"/>
          </p:nvPr>
        </p:nvSpPr>
        <p:spPr/>
        <p:txBody>
          <a:bodyPr/>
          <a:lstStyle/>
          <a:p>
            <a:pPr marL="382905" marR="81280" indent="-6350">
              <a:lnSpc>
                <a:spcPct val="107000"/>
              </a:lnSpc>
              <a:spcAft>
                <a:spcPts val="135"/>
              </a:spcAft>
            </a:pPr>
            <a:endParaRPr lang="en-CA" sz="1800" kern="100" dirty="0">
              <a:solidFill>
                <a:srgbClr val="000000"/>
              </a:solidFill>
              <a:effectLst/>
              <a:latin typeface="Calibri" panose="020F0502020204030204" pitchFamily="34" charset="0"/>
              <a:ea typeface="Calibri" panose="020F0502020204030204" pitchFamily="34" charset="0"/>
            </a:endParaRPr>
          </a:p>
          <a:p>
            <a:pPr marL="342900" marR="909320" lvl="0" indent="-342900" algn="l" fontAlgn="base">
              <a:lnSpc>
                <a:spcPct val="107000"/>
              </a:lnSpc>
              <a:spcAft>
                <a:spcPts val="230"/>
              </a:spcAft>
              <a:buClr>
                <a:srgbClr val="000000"/>
              </a:buClr>
              <a:buSzPts val="1200"/>
              <a:buFont typeface="Arial" panose="020B0604020202020204" pitchFamily="34" charset="0"/>
              <a:buChar char="•"/>
            </a:pPr>
            <a:r>
              <a:rPr lang="en-CA" sz="1800" u="none" strike="noStrike" kern="100" dirty="0">
                <a:solidFill>
                  <a:srgbClr val="467886"/>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2"/>
              </a:rPr>
              <a:t>https://ca.finance.yahoo.com/quote/PFE/</a:t>
            </a:r>
            <a:r>
              <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2"/>
              </a:rPr>
              <a:t> </a:t>
            </a:r>
            <a:endPar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909320" lvl="0" indent="-342900" algn="l" fontAlgn="base">
              <a:lnSpc>
                <a:spcPct val="107000"/>
              </a:lnSpc>
              <a:spcAft>
                <a:spcPts val="230"/>
              </a:spcAft>
              <a:buClr>
                <a:srgbClr val="000000"/>
              </a:buClr>
              <a:buSzPts val="1200"/>
              <a:buFont typeface="Arial" panose="020B0604020202020204" pitchFamily="34" charset="0"/>
              <a:buChar char="•"/>
            </a:pPr>
            <a:r>
              <a:rPr lang="en-CA" sz="1800" u="sng" strike="noStrike" kern="100" dirty="0">
                <a:solidFill>
                  <a:schemeClr val="accent5"/>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https://www.pfizer.com/news/press-release/press-release-detail/pfizer-completes-acquisition-seagen</a:t>
            </a:r>
          </a:p>
          <a:p>
            <a:pPr marL="342900" marR="909320" lvl="0" indent="-342900" algn="l" fontAlgn="base">
              <a:lnSpc>
                <a:spcPct val="107000"/>
              </a:lnSpc>
              <a:spcAft>
                <a:spcPts val="215"/>
              </a:spcAft>
              <a:buClr>
                <a:srgbClr val="000000"/>
              </a:buClr>
              <a:buSzPts val="1200"/>
              <a:buFont typeface="Arial" panose="020B0604020202020204" pitchFamily="34" charset="0"/>
              <a:buChar char="•"/>
            </a:pPr>
            <a:r>
              <a:rPr lang="en-CA" sz="1800" u="none" strike="noStrike" kern="100" dirty="0">
                <a:solidFill>
                  <a:srgbClr val="467886"/>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3"/>
              </a:rPr>
              <a:t>https://ca.marketscreener.com/quote/stock/PFIZER-INC-23365019/</a:t>
            </a:r>
            <a:r>
              <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3"/>
              </a:rPr>
              <a:t> </a:t>
            </a:r>
            <a:endPar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909320" lvl="0" indent="-342900" algn="l" fontAlgn="base">
              <a:lnSpc>
                <a:spcPct val="107000"/>
              </a:lnSpc>
              <a:spcAft>
                <a:spcPts val="50"/>
              </a:spcAft>
              <a:buClr>
                <a:srgbClr val="000000"/>
              </a:buClr>
              <a:buSzPts val="1200"/>
              <a:buFont typeface="Arial" panose="020B0604020202020204" pitchFamily="34" charset="0"/>
              <a:buChar char="•"/>
            </a:pPr>
            <a:r>
              <a:rPr lang="en-CA" sz="1800" u="none" strike="noStrike" kern="100" dirty="0">
                <a:solidFill>
                  <a:srgbClr val="467886"/>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4"/>
              </a:rPr>
              <a:t>https://investors.pfizer.com/Investors/Overview/default.aspx</a:t>
            </a:r>
            <a:r>
              <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4"/>
              </a:rPr>
              <a:t> </a:t>
            </a:r>
            <a:endPar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909320" lvl="0" indent="-342900" algn="l" fontAlgn="base">
              <a:lnSpc>
                <a:spcPct val="107000"/>
              </a:lnSpc>
              <a:spcAft>
                <a:spcPts val="50"/>
              </a:spcAft>
              <a:buClr>
                <a:srgbClr val="000000"/>
              </a:buClr>
              <a:buSzPts val="1200"/>
              <a:buFont typeface="Arial" panose="020B0604020202020204" pitchFamily="34" charset="0"/>
              <a:buChar char="•"/>
            </a:pPr>
            <a:r>
              <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hlinkClick r:id="rId5"/>
              </a:rPr>
              <a:t>https://businessmodelanalyst.com/pfizer-business-model/</a:t>
            </a:r>
            <a:endPar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342900" marR="909320" lvl="0" indent="-342900" algn="l" fontAlgn="base">
              <a:lnSpc>
                <a:spcPct val="107000"/>
              </a:lnSpc>
              <a:spcAft>
                <a:spcPts val="50"/>
              </a:spcAft>
              <a:buClr>
                <a:srgbClr val="000000"/>
              </a:buClr>
              <a:buSzPts val="1200"/>
              <a:buFont typeface="Arial" panose="020B0604020202020204" pitchFamily="34" charset="0"/>
              <a:buChar char="•"/>
            </a:pPr>
            <a:r>
              <a:rPr lang="en-CA" sz="1800" u="sng" kern="100" dirty="0">
                <a:solidFill>
                  <a:schemeClr val="accent5"/>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https://www.nasdaq.com/market-activity/stocks/pfe</a:t>
            </a:r>
          </a:p>
          <a:p>
            <a:pPr marR="909320" lvl="0" fontAlgn="base">
              <a:lnSpc>
                <a:spcPct val="107000"/>
              </a:lnSpc>
              <a:spcAft>
                <a:spcPts val="50"/>
              </a:spcAft>
              <a:buClr>
                <a:srgbClr val="000000"/>
              </a:buClr>
              <a:buSzPts val="1200"/>
            </a:pPr>
            <a:endParaRPr lang="en-CA"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CA" dirty="0"/>
          </a:p>
        </p:txBody>
      </p:sp>
    </p:spTree>
    <p:extLst>
      <p:ext uri="{BB962C8B-B14F-4D97-AF65-F5344CB8AC3E}">
        <p14:creationId xmlns:p14="http://schemas.microsoft.com/office/powerpoint/2010/main" val="22349132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 stethoscope and a graph&#10;&#10;Description automatically generated">
            <a:extLst>
              <a:ext uri="{FF2B5EF4-FFF2-40B4-BE49-F238E27FC236}">
                <a16:creationId xmlns:a16="http://schemas.microsoft.com/office/drawing/2014/main" id="{E0CEE5F6-1EA8-006F-962A-55AF80F973BF}"/>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a:stretch/>
        </p:blipFill>
        <p:spPr bwMode="auto">
          <a:xfrm>
            <a:off x="1" y="0"/>
            <a:ext cx="12191998" cy="6857999"/>
          </a:xfrm>
          <a:prstGeom prst="rect">
            <a:avLst/>
          </a:prstGeom>
          <a:solidFill>
            <a:srgbClr val="FFFFFF"/>
          </a:solidFill>
        </p:spPr>
      </p:pic>
      <p:sp>
        <p:nvSpPr>
          <p:cNvPr id="3" name="Title 2">
            <a:extLst>
              <a:ext uri="{FF2B5EF4-FFF2-40B4-BE49-F238E27FC236}">
                <a16:creationId xmlns:a16="http://schemas.microsoft.com/office/drawing/2014/main" id="{85DA2B10-4E5B-2334-809E-060112A13034}"/>
              </a:ext>
            </a:extLst>
          </p:cNvPr>
          <p:cNvSpPr>
            <a:spLocks noGrp="1"/>
          </p:cNvSpPr>
          <p:nvPr>
            <p:ph type="ctrTitle"/>
          </p:nvPr>
        </p:nvSpPr>
        <p:spPr>
          <a:xfrm>
            <a:off x="1727201" y="2337595"/>
            <a:ext cx="8737600" cy="2182811"/>
          </a:xfrm>
        </p:spPr>
        <p:txBody>
          <a:bodyPr anchor="ctr">
            <a:normAutofit/>
          </a:bodyPr>
          <a:lstStyle/>
          <a:p>
            <a:r>
              <a:rPr lang="en-CA" dirty="0">
                <a:solidFill>
                  <a:schemeClr val="accent5">
                    <a:lumMod val="50000"/>
                  </a:schemeClr>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195372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432667" y="0"/>
            <a:ext cx="5272764" cy="1551573"/>
          </a:xfrm>
        </p:spPr>
        <p:txBody>
          <a:bodyPr/>
          <a:lstStyle/>
          <a:p>
            <a:pPr algn="ctr"/>
            <a:r>
              <a:rPr lang="en-CA" sz="4000" b="1" kern="100" dirty="0">
                <a:effectLst/>
                <a:highlight>
                  <a:srgbClr val="FFFFFF"/>
                </a:highlight>
              </a:rPr>
              <a:t>Pfizer Inc. (PFE)</a:t>
            </a:r>
            <a:endParaRPr lang="en-US" dirty="0"/>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757221" y="1804402"/>
            <a:ext cx="5272764" cy="4234089"/>
          </a:xfrm>
        </p:spPr>
        <p:txBody>
          <a:bodyPr>
            <a:normAutofit fontScale="92500"/>
          </a:bodyPr>
          <a:lstStyle/>
          <a:p>
            <a:pPr>
              <a:lnSpc>
                <a:spcPct val="115000"/>
              </a:lnSpc>
              <a:spcAft>
                <a:spcPts val="800"/>
              </a:spcAft>
            </a:pPr>
            <a:r>
              <a:rPr lang="en-CA" sz="2100" b="1" kern="100" dirty="0">
                <a:effectLst/>
                <a:latin typeface="+mj-lt"/>
                <a:ea typeface="Aptos" panose="020B0004020202020204" pitchFamily="34" charset="0"/>
                <a:cs typeface="Times New Roman" panose="02020603050405020304" pitchFamily="18" charset="0"/>
              </a:rPr>
              <a:t>Pfizer Inc. </a:t>
            </a:r>
            <a:r>
              <a:rPr lang="en-CA" sz="2100" kern="100" dirty="0">
                <a:effectLst/>
                <a:latin typeface="+mj-lt"/>
                <a:ea typeface="Aptos" panose="020B0004020202020204" pitchFamily="34" charset="0"/>
                <a:cs typeface="Times New Roman" panose="02020603050405020304" pitchFamily="18" charset="0"/>
              </a:rPr>
              <a:t>is a multinational pharmaceutical and biotechnology company based in the United States with its headquarters located in Manhattan, New York City at The Spiral.</a:t>
            </a:r>
          </a:p>
          <a:p>
            <a:pPr>
              <a:lnSpc>
                <a:spcPct val="115000"/>
              </a:lnSpc>
              <a:spcAft>
                <a:spcPts val="800"/>
              </a:spcAft>
            </a:pPr>
            <a:r>
              <a:rPr lang="en-CA" sz="2100" kern="0" dirty="0">
                <a:effectLst/>
                <a:latin typeface="+mj-lt"/>
                <a:ea typeface="Times New Roman" panose="02020603050405020304" pitchFamily="18" charset="0"/>
                <a:cs typeface="Times New Roman" panose="02020603050405020304" pitchFamily="18" charset="0"/>
              </a:rPr>
              <a:t>Pfizer creates and manufactures vaccines and medications in the fields of neurology, endocrinology, immunology, oncology, and cardiology. The Pfizer–BioNTech COVID-19 vaccine, apixaban, a pneumococcal conjugate vaccine, palbociclib, and </a:t>
            </a:r>
            <a:r>
              <a:rPr lang="en-CA" sz="2100" kern="0" dirty="0" err="1">
                <a:effectLst/>
                <a:latin typeface="+mj-lt"/>
                <a:ea typeface="Times New Roman" panose="02020603050405020304" pitchFamily="18" charset="0"/>
                <a:cs typeface="Times New Roman" panose="02020603050405020304" pitchFamily="18" charset="0"/>
              </a:rPr>
              <a:t>tafamidis</a:t>
            </a:r>
            <a:r>
              <a:rPr lang="en-CA" sz="2100" kern="0" dirty="0">
                <a:effectLst/>
                <a:latin typeface="+mj-lt"/>
                <a:ea typeface="Times New Roman" panose="02020603050405020304" pitchFamily="18" charset="0"/>
                <a:cs typeface="Times New Roman" panose="02020603050405020304" pitchFamily="18" charset="0"/>
              </a:rPr>
              <a:t> are the company's top products in terms of sales.</a:t>
            </a:r>
            <a:endParaRPr lang="en-CA" sz="2100" kern="100" dirty="0">
              <a:effectLst/>
              <a:latin typeface="+mj-lt"/>
              <a:ea typeface="Aptos" panose="020B0004020202020204" pitchFamily="34" charset="0"/>
              <a:cs typeface="Times New Roman" panose="02020603050405020304" pitchFamily="18" charset="0"/>
            </a:endParaRPr>
          </a:p>
          <a:p>
            <a:pPr>
              <a:lnSpc>
                <a:spcPct val="115000"/>
              </a:lnSpc>
              <a:spcAft>
                <a:spcPts val="800"/>
              </a:spcAft>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10" name="Picture Placeholder 9">
            <a:extLst>
              <a:ext uri="{FF2B5EF4-FFF2-40B4-BE49-F238E27FC236}">
                <a16:creationId xmlns:a16="http://schemas.microsoft.com/office/drawing/2014/main" id="{618DD966-19F0-4350-AC58-AE86C210BDD3}"/>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461964" y="1731974"/>
            <a:ext cx="3004506" cy="2911145"/>
          </a:xfrm>
        </p:spPr>
      </p:pic>
      <p:pic>
        <p:nvPicPr>
          <p:cNvPr id="2050" name="Picture 2">
            <a:extLst>
              <a:ext uri="{FF2B5EF4-FFF2-40B4-BE49-F238E27FC236}">
                <a16:creationId xmlns:a16="http://schemas.microsoft.com/office/drawing/2014/main" id="{192429C1-D20A-B9D5-6F0F-FC5555048E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496468"/>
            <a:ext cx="6010735" cy="4010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1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50A8E-2075-35C7-C9B4-BD3554CEFCE0}"/>
              </a:ext>
            </a:extLst>
          </p:cNvPr>
          <p:cNvSpPr>
            <a:spLocks noGrp="1"/>
          </p:cNvSpPr>
          <p:nvPr>
            <p:ph type="title"/>
          </p:nvPr>
        </p:nvSpPr>
        <p:spPr>
          <a:xfrm>
            <a:off x="687312" y="77638"/>
            <a:ext cx="3932237" cy="1600200"/>
          </a:xfrm>
        </p:spPr>
        <p:txBody>
          <a:bodyPr anchor="b">
            <a:normAutofit/>
          </a:bodyPr>
          <a:lstStyle/>
          <a:p>
            <a:pPr algn="ctr">
              <a:spcAft>
                <a:spcPts val="800"/>
              </a:spcAft>
            </a:pPr>
            <a:r>
              <a:rPr lang="en-CA" sz="4000" b="1" kern="100" dirty="0">
                <a:effectLst/>
              </a:rPr>
              <a:t>History</a:t>
            </a:r>
            <a:endParaRPr lang="en-CA" sz="4000" kern="100" dirty="0">
              <a:effectLst/>
            </a:endParaRPr>
          </a:p>
        </p:txBody>
      </p:sp>
      <p:pic>
        <p:nvPicPr>
          <p:cNvPr id="3074" name="Picture 2" descr="A close-up of a screen&#10;&#10;Description automatically generated">
            <a:extLst>
              <a:ext uri="{FF2B5EF4-FFF2-40B4-BE49-F238E27FC236}">
                <a16:creationId xmlns:a16="http://schemas.microsoft.com/office/drawing/2014/main" id="{8DA6AB65-99A7-D525-B93B-CCC41E8AA9A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8447" b="1"/>
          <a:stretch/>
        </p:blipFill>
        <p:spPr bwMode="auto">
          <a:xfrm>
            <a:off x="5183188" y="987425"/>
            <a:ext cx="6172200" cy="4873625"/>
          </a:xfrm>
          <a:prstGeom prst="rect">
            <a:avLst/>
          </a:prstGeom>
          <a:solidFill>
            <a:srgbClr val="FFFFFF"/>
          </a:solidFill>
        </p:spPr>
      </p:pic>
      <p:sp>
        <p:nvSpPr>
          <p:cNvPr id="3" name="Content Placeholder 2">
            <a:extLst>
              <a:ext uri="{FF2B5EF4-FFF2-40B4-BE49-F238E27FC236}">
                <a16:creationId xmlns:a16="http://schemas.microsoft.com/office/drawing/2014/main" id="{0C1CA060-AE0A-B061-21A0-C447E1F8B647}"/>
              </a:ext>
            </a:extLst>
          </p:cNvPr>
          <p:cNvSpPr>
            <a:spLocks noGrp="1"/>
          </p:cNvSpPr>
          <p:nvPr>
            <p:ph type="body" sz="half" idx="2"/>
          </p:nvPr>
        </p:nvSpPr>
        <p:spPr>
          <a:xfrm>
            <a:off x="534838" y="2057399"/>
            <a:ext cx="4237187" cy="4610819"/>
          </a:xfrm>
        </p:spPr>
        <p:txBody>
          <a:bodyPr>
            <a:normAutofit/>
          </a:bodyPr>
          <a:lstStyle/>
          <a:p>
            <a:r>
              <a:rPr lang="en-CA" sz="1800" kern="100" dirty="0">
                <a:effectLst/>
                <a:latin typeface="+mj-lt"/>
              </a:rPr>
              <a:t>Pfizer's history dates back to 1849 when Charles Pfizer and Charles F. </a:t>
            </a:r>
            <a:r>
              <a:rPr lang="en-CA" sz="1800" kern="100" dirty="0" err="1">
                <a:effectLst/>
                <a:latin typeface="+mj-lt"/>
              </a:rPr>
              <a:t>Erhart</a:t>
            </a:r>
            <a:r>
              <a:rPr lang="en-CA" sz="1800" kern="100" dirty="0">
                <a:effectLst/>
                <a:latin typeface="+mj-lt"/>
              </a:rPr>
              <a:t> two German businessmen founded the company in Brooklyn, New York. Initially, Pfizer focused on producing chemicals, particularly citric acid. However, in 1950, the company made a significant breakthrough with the discovery of Terramycin, an antibiotic that became one of the company's first major pharmaceutical products. Over the years, Pfizer continued to expand its portfolio through research and development (R&amp;D) and strategic acquisitions.</a:t>
            </a:r>
          </a:p>
          <a:p>
            <a:endParaRPr lang="en-CA" dirty="0"/>
          </a:p>
        </p:txBody>
      </p:sp>
      <p:sp>
        <p:nvSpPr>
          <p:cNvPr id="4" name="Slide Number Placeholder 3">
            <a:extLst>
              <a:ext uri="{FF2B5EF4-FFF2-40B4-BE49-F238E27FC236}">
                <a16:creationId xmlns:a16="http://schemas.microsoft.com/office/drawing/2014/main" id="{88BC00A8-9DF9-B889-D30B-E06C1B517B3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4</a:t>
            </a:fld>
            <a:endParaRPr lang="en-US" sz="800"/>
          </a:p>
        </p:txBody>
      </p:sp>
    </p:spTree>
    <p:extLst>
      <p:ext uri="{BB962C8B-B14F-4D97-AF65-F5344CB8AC3E}">
        <p14:creationId xmlns:p14="http://schemas.microsoft.com/office/powerpoint/2010/main" val="202784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A close-up of a chart&#10;&#10;Description automatically generated">
            <a:extLst>
              <a:ext uri="{FF2B5EF4-FFF2-40B4-BE49-F238E27FC236}">
                <a16:creationId xmlns:a16="http://schemas.microsoft.com/office/drawing/2014/main" id="{59B93D91-2B12-9F16-8D48-A71AA212BD73}"/>
              </a:ext>
            </a:extLst>
          </p:cNvPr>
          <p:cNvPicPr>
            <a:picLocks noGrp="1" noChangeAspect="1"/>
          </p:cNvPicPr>
          <p:nvPr>
            <p:ph type="pic" sz="quarter" idx="13"/>
          </p:nvPr>
        </p:nvPicPr>
        <p:blipFill>
          <a:blip r:embed="rId2"/>
          <a:srcRect t="1392" b="1392"/>
          <a:stretch>
            <a:fillRect/>
          </a:stretch>
        </p:blipFill>
        <p:spPr/>
      </p:pic>
    </p:spTree>
    <p:extLst>
      <p:ext uri="{BB962C8B-B14F-4D97-AF65-F5344CB8AC3E}">
        <p14:creationId xmlns:p14="http://schemas.microsoft.com/office/powerpoint/2010/main" val="3752254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creenshot of a computer screen&#10;&#10;Description automatically generated">
            <a:extLst>
              <a:ext uri="{FF2B5EF4-FFF2-40B4-BE49-F238E27FC236}">
                <a16:creationId xmlns:a16="http://schemas.microsoft.com/office/drawing/2014/main" id="{49127A68-6918-7208-87E7-F9EC2D513BE2}"/>
              </a:ext>
            </a:extLst>
          </p:cNvPr>
          <p:cNvPicPr>
            <a:picLocks noGrp="1" noChangeAspect="1"/>
          </p:cNvPicPr>
          <p:nvPr>
            <p:ph idx="1"/>
          </p:nvPr>
        </p:nvPicPr>
        <p:blipFill>
          <a:blip r:embed="rId2"/>
          <a:stretch>
            <a:fillRect/>
          </a:stretch>
        </p:blipFill>
        <p:spPr>
          <a:xfrm>
            <a:off x="348889" y="305201"/>
            <a:ext cx="11494221" cy="6465499"/>
          </a:xfrm>
          <a:noFill/>
        </p:spPr>
      </p:pic>
    </p:spTree>
    <p:extLst>
      <p:ext uri="{BB962C8B-B14F-4D97-AF65-F5344CB8AC3E}">
        <p14:creationId xmlns:p14="http://schemas.microsoft.com/office/powerpoint/2010/main" val="374060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EBD458-B314-A695-81AD-3561E1D4F0A7}"/>
              </a:ext>
            </a:extLst>
          </p:cNvPr>
          <p:cNvSpPr>
            <a:spLocks noGrp="1"/>
          </p:cNvSpPr>
          <p:nvPr>
            <p:ph type="title"/>
          </p:nvPr>
        </p:nvSpPr>
        <p:spPr>
          <a:xfrm>
            <a:off x="7220253" y="-15240"/>
            <a:ext cx="3932237" cy="1600200"/>
          </a:xfrm>
        </p:spPr>
        <p:txBody>
          <a:bodyPr anchor="b">
            <a:normAutofit/>
          </a:bodyPr>
          <a:lstStyle/>
          <a:p>
            <a:pPr algn="ctr"/>
            <a:r>
              <a:rPr lang="en-CA" b="1" kern="100" dirty="0">
                <a:effectLst/>
              </a:rPr>
              <a:t>Current Operations</a:t>
            </a:r>
            <a:br>
              <a:rPr lang="en-CA" kern="100" dirty="0">
                <a:effectLst/>
              </a:rPr>
            </a:br>
            <a:endParaRPr lang="en-CA" dirty="0"/>
          </a:p>
        </p:txBody>
      </p:sp>
      <p:sp>
        <p:nvSpPr>
          <p:cNvPr id="6" name="Content Placeholder 5">
            <a:extLst>
              <a:ext uri="{FF2B5EF4-FFF2-40B4-BE49-F238E27FC236}">
                <a16:creationId xmlns:a16="http://schemas.microsoft.com/office/drawing/2014/main" id="{BCB96C00-5BBA-6B80-2904-609EB5DB4CCD}"/>
              </a:ext>
            </a:extLst>
          </p:cNvPr>
          <p:cNvSpPr>
            <a:spLocks noGrp="1"/>
          </p:cNvSpPr>
          <p:nvPr>
            <p:ph type="body" sz="half" idx="2"/>
          </p:nvPr>
        </p:nvSpPr>
        <p:spPr>
          <a:xfrm>
            <a:off x="6737230" y="1440612"/>
            <a:ext cx="5259238" cy="5058936"/>
          </a:xfrm>
        </p:spPr>
        <p:txBody>
          <a:bodyPr>
            <a:normAutofit/>
          </a:bodyPr>
          <a:lstStyle/>
          <a:p>
            <a:pPr marL="285750" indent="-285750">
              <a:spcAft>
                <a:spcPts val="800"/>
              </a:spcAft>
              <a:buFont typeface="Arial" panose="020B0604020202020204" pitchFamily="34" charset="0"/>
              <a:buChar char="•"/>
            </a:pPr>
            <a:r>
              <a:rPr lang="en-CA" sz="1800" kern="100" dirty="0">
                <a:effectLst/>
                <a:latin typeface="+mj-lt"/>
              </a:rPr>
              <a:t>Pfizer is a leading global pharmaceutical company with a diverse portfolio of prescription medicines, vaccines, biopharmaceuticals, and consumer healthcare products. Its product offerings span various therapeutic areas, including cardiovascular, oncology, immunology, and rare diseases. Notable products include Viagra (sildenafil), Lipitor (atorvastatin), and Prevnar 13 (pneumococcal 13-valent conjugate vaccine).</a:t>
            </a:r>
          </a:p>
          <a:p>
            <a:pPr>
              <a:spcAft>
                <a:spcPts val="800"/>
              </a:spcAft>
            </a:pPr>
            <a:r>
              <a:rPr lang="en-CA" sz="1800" b="1" kern="100" dirty="0">
                <a:effectLst/>
                <a:latin typeface="+mj-lt"/>
              </a:rPr>
              <a:t>Pfizer operates through two main segments:</a:t>
            </a:r>
            <a:endParaRPr lang="en-CA" sz="1800" kern="100" dirty="0">
              <a:effectLst/>
              <a:latin typeface="+mj-lt"/>
            </a:endParaRPr>
          </a:p>
          <a:p>
            <a:pPr>
              <a:spcAft>
                <a:spcPts val="800"/>
              </a:spcAft>
            </a:pPr>
            <a:r>
              <a:rPr lang="en-CA" sz="1800" b="1" kern="100" dirty="0">
                <a:effectLst/>
                <a:latin typeface="+mj-lt"/>
              </a:rPr>
              <a:t>Biopharmaceuticals:</a:t>
            </a:r>
            <a:r>
              <a:rPr lang="en-CA" sz="1800" kern="100" dirty="0">
                <a:effectLst/>
                <a:latin typeface="+mj-lt"/>
              </a:rPr>
              <a:t> This segment focuses on the development and commercialization of innovative medicines, including small molecules and biologics.</a:t>
            </a:r>
          </a:p>
          <a:p>
            <a:pPr>
              <a:spcAft>
                <a:spcPts val="800"/>
              </a:spcAft>
            </a:pPr>
            <a:r>
              <a:rPr lang="en-CA" sz="1800" b="1" kern="100" dirty="0">
                <a:effectLst/>
                <a:latin typeface="+mj-lt"/>
              </a:rPr>
              <a:t>Upjohn</a:t>
            </a:r>
            <a:r>
              <a:rPr lang="en-CA" sz="1800" kern="100" dirty="0">
                <a:effectLst/>
                <a:latin typeface="+mj-lt"/>
              </a:rPr>
              <a:t>: This segment includes Pfizer's off patent branded and generic established medicines.</a:t>
            </a:r>
          </a:p>
          <a:p>
            <a:pPr>
              <a:spcAft>
                <a:spcPts val="800"/>
              </a:spcAft>
            </a:pPr>
            <a:endParaRPr lang="en-CA" sz="1800" kern="100" dirty="0">
              <a:effectLst/>
              <a:latin typeface="+mj-lt"/>
            </a:endParaRPr>
          </a:p>
          <a:p>
            <a:endParaRPr lang="en-CA" sz="1800" dirty="0">
              <a:latin typeface="+mj-lt"/>
            </a:endParaRPr>
          </a:p>
        </p:txBody>
      </p:sp>
      <p:sp>
        <p:nvSpPr>
          <p:cNvPr id="4103" name="Slide Number Placeholder 3">
            <a:extLst>
              <a:ext uri="{FF2B5EF4-FFF2-40B4-BE49-F238E27FC236}">
                <a16:creationId xmlns:a16="http://schemas.microsoft.com/office/drawing/2014/main" id="{33994B94-4964-3475-E87C-B2E46C2BCE0D}"/>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7</a:t>
            </a:fld>
            <a:endParaRPr lang="en-US" sz="800"/>
          </a:p>
        </p:txBody>
      </p:sp>
      <p:pic>
        <p:nvPicPr>
          <p:cNvPr id="4100" name="Picture 4">
            <a:extLst>
              <a:ext uri="{FF2B5EF4-FFF2-40B4-BE49-F238E27FC236}">
                <a16:creationId xmlns:a16="http://schemas.microsoft.com/office/drawing/2014/main" id="{EB0CD94A-0C37-F989-FB79-F4D7F4456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871" y="1823720"/>
            <a:ext cx="5958840" cy="3351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673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3578-AEFE-3365-76E1-5F8DE46A15F7}"/>
              </a:ext>
            </a:extLst>
          </p:cNvPr>
          <p:cNvSpPr>
            <a:spLocks noGrp="1"/>
          </p:cNvSpPr>
          <p:nvPr>
            <p:ph type="title"/>
          </p:nvPr>
        </p:nvSpPr>
        <p:spPr/>
        <p:txBody>
          <a:bodyPr/>
          <a:lstStyle/>
          <a:p>
            <a:r>
              <a:rPr lang="en-CA" dirty="0"/>
              <a:t>Development of oral antivirals</a:t>
            </a:r>
          </a:p>
        </p:txBody>
      </p:sp>
      <p:sp>
        <p:nvSpPr>
          <p:cNvPr id="3" name="Slide Number Placeholder 2">
            <a:extLst>
              <a:ext uri="{FF2B5EF4-FFF2-40B4-BE49-F238E27FC236}">
                <a16:creationId xmlns:a16="http://schemas.microsoft.com/office/drawing/2014/main" id="{5105D126-D2F6-BD1F-F036-7C451D239374}"/>
              </a:ext>
            </a:extLst>
          </p:cNvPr>
          <p:cNvSpPr>
            <a:spLocks noGrp="1"/>
          </p:cNvSpPr>
          <p:nvPr>
            <p:ph type="sldNum" sz="quarter" idx="12"/>
          </p:nvPr>
        </p:nvSpPr>
        <p:spPr/>
        <p:txBody>
          <a:bodyPr/>
          <a:lstStyle/>
          <a:p>
            <a:fld id="{03DC2DEF-D2FE-4B45-ABA4-9F153FD1C98A}" type="slidenum">
              <a:rPr lang="en-US" smtClean="0"/>
              <a:t>8</a:t>
            </a:fld>
            <a:endParaRPr lang="en-US" dirty="0"/>
          </a:p>
        </p:txBody>
      </p:sp>
      <p:sp>
        <p:nvSpPr>
          <p:cNvPr id="5" name="Text Placeholder 4">
            <a:extLst>
              <a:ext uri="{FF2B5EF4-FFF2-40B4-BE49-F238E27FC236}">
                <a16:creationId xmlns:a16="http://schemas.microsoft.com/office/drawing/2014/main" id="{1AF96221-714F-7EFC-9CEA-7F6DBE95245E}"/>
              </a:ext>
            </a:extLst>
          </p:cNvPr>
          <p:cNvSpPr>
            <a:spLocks noGrp="1"/>
          </p:cNvSpPr>
          <p:nvPr>
            <p:ph type="body" sz="quarter" idx="14"/>
          </p:nvPr>
        </p:nvSpPr>
        <p:spPr>
          <a:xfrm>
            <a:off x="482311" y="1351785"/>
            <a:ext cx="4089689" cy="4749800"/>
          </a:xfrm>
        </p:spPr>
        <p:txBody>
          <a:bodyPr>
            <a:normAutofit fontScale="85000" lnSpcReduction="10000"/>
          </a:bodyPr>
          <a:lstStyle/>
          <a:p>
            <a:r>
              <a:rPr lang="en-US" b="1" dirty="0">
                <a:latin typeface="+mj-lt"/>
              </a:rPr>
              <a:t>Pfizer introduced Paxlovid, a novel oral COVID-19 antiviral medication, in November 2021. Pfizer CEO Albert </a:t>
            </a:r>
            <a:r>
              <a:rPr lang="en-US" b="1" dirty="0" err="1">
                <a:latin typeface="+mj-lt"/>
              </a:rPr>
              <a:t>Bourla</a:t>
            </a:r>
            <a:r>
              <a:rPr lang="en-US" b="1" dirty="0">
                <a:latin typeface="+mj-lt"/>
              </a:rPr>
              <a:t> stated in January 2022 that the study findings for a fourth dose would not be available until March 2022. </a:t>
            </a:r>
          </a:p>
          <a:p>
            <a:r>
              <a:rPr lang="en-US" b="1" dirty="0">
                <a:latin typeface="+mj-lt"/>
              </a:rPr>
              <a:t>He claimed that the company was forming a partnership with </a:t>
            </a:r>
            <a:r>
              <a:rPr lang="en-US" b="1" dirty="0" err="1">
                <a:latin typeface="+mj-lt"/>
              </a:rPr>
              <a:t>Novasep</a:t>
            </a:r>
            <a:r>
              <a:rPr lang="en-US" b="1" dirty="0">
                <a:latin typeface="+mj-lt"/>
              </a:rPr>
              <a:t>, a French company, to develop an anti-COVID tablet treatment. Additionally, he declared that the COVID vaccine was "safe and efficient" for kids.</a:t>
            </a:r>
          </a:p>
          <a:p>
            <a:r>
              <a:rPr lang="en-US" b="1" dirty="0">
                <a:latin typeface="+mj-lt"/>
              </a:rPr>
              <a:t>Reports of patients exhibiting "rebound" symptoms following a five-day Paxlovid regimen surfaced in May 2022.</a:t>
            </a:r>
            <a:endParaRPr lang="en-CA" b="1" dirty="0">
              <a:latin typeface="+mj-lt"/>
            </a:endParaRPr>
          </a:p>
        </p:txBody>
      </p:sp>
      <p:pic>
        <p:nvPicPr>
          <p:cNvPr id="19460" name="Picture 4">
            <a:extLst>
              <a:ext uri="{FF2B5EF4-FFF2-40B4-BE49-F238E27FC236}">
                <a16:creationId xmlns:a16="http://schemas.microsoft.com/office/drawing/2014/main" id="{E8FE3439-AA63-042B-A7FB-D172D56D22B9}"/>
              </a:ext>
            </a:extLst>
          </p:cNvPr>
          <p:cNvPicPr>
            <a:picLocks noGrp="1" noChangeAspect="1" noChangeArrowheads="1"/>
          </p:cNvPicPr>
          <p:nvPr>
            <p:ph type="chart" sz="quarter" idx="13"/>
          </p:nvPr>
        </p:nvPicPr>
        <p:blipFill>
          <a:blip r:embed="rId2">
            <a:extLst>
              <a:ext uri="{28A0092B-C50C-407E-A947-70E740481C1C}">
                <a14:useLocalDpi xmlns:a14="http://schemas.microsoft.com/office/drawing/2010/main" val="0"/>
              </a:ext>
            </a:extLst>
          </a:blip>
          <a:srcRect/>
          <a:stretch>
            <a:fillRect/>
          </a:stretch>
        </p:blipFill>
        <p:spPr bwMode="auto">
          <a:xfrm>
            <a:off x="5875699" y="1040823"/>
            <a:ext cx="5176000" cy="515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81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F21A7EE0-A804-D997-3237-E9709F961704}"/>
              </a:ext>
            </a:extLst>
          </p:cNvPr>
          <p:cNvSpPr>
            <a:spLocks noGrp="1"/>
          </p:cNvSpPr>
          <p:nvPr>
            <p:ph type="title"/>
          </p:nvPr>
        </p:nvSpPr>
        <p:spPr>
          <a:xfrm>
            <a:off x="135270" y="1002145"/>
            <a:ext cx="5272764" cy="1551573"/>
          </a:xfrm>
        </p:spPr>
        <p:txBody>
          <a:bodyPr anchor="b">
            <a:normAutofit/>
          </a:bodyPr>
          <a:lstStyle/>
          <a:p>
            <a:r>
              <a:rPr lang="en-CA" b="1" kern="100" dirty="0">
                <a:solidFill>
                  <a:schemeClr val="bg1"/>
                </a:solidFill>
                <a:effectLst/>
              </a:rPr>
              <a:t>Industrial Competitors</a:t>
            </a:r>
            <a:br>
              <a:rPr lang="en-CA" kern="100" dirty="0">
                <a:solidFill>
                  <a:schemeClr val="bg1"/>
                </a:solidFill>
                <a:effectLst/>
              </a:rPr>
            </a:br>
            <a:endParaRPr lang="en-CA" dirty="0">
              <a:solidFill>
                <a:schemeClr val="bg1"/>
              </a:solidFill>
            </a:endParaRPr>
          </a:p>
        </p:txBody>
      </p:sp>
      <p:sp>
        <p:nvSpPr>
          <p:cNvPr id="4" name="Subtitle 3">
            <a:extLst>
              <a:ext uri="{FF2B5EF4-FFF2-40B4-BE49-F238E27FC236}">
                <a16:creationId xmlns:a16="http://schemas.microsoft.com/office/drawing/2014/main" id="{92FC48E0-CEB4-E814-6CE1-E8898B2A5CC4}"/>
              </a:ext>
            </a:extLst>
          </p:cNvPr>
          <p:cNvSpPr>
            <a:spLocks noGrp="1"/>
          </p:cNvSpPr>
          <p:nvPr>
            <p:ph idx="1"/>
          </p:nvPr>
        </p:nvSpPr>
        <p:spPr>
          <a:xfrm>
            <a:off x="264579" y="2261168"/>
            <a:ext cx="4307421" cy="3594687"/>
          </a:xfrm>
        </p:spPr>
        <p:txBody>
          <a:bodyPr>
            <a:normAutofit/>
          </a:bodyPr>
          <a:lstStyle/>
          <a:p>
            <a:pPr>
              <a:spcAft>
                <a:spcPts val="800"/>
              </a:spcAft>
            </a:pPr>
            <a:r>
              <a:rPr lang="en-CA" kern="100" dirty="0">
                <a:solidFill>
                  <a:schemeClr val="bg1"/>
                </a:solidFill>
                <a:effectLst/>
              </a:rPr>
              <a:t>Pfizer operates in a highly competitive pharmaceutical industry with numerous competitors, including other large multinational pharmaceutical companies like </a:t>
            </a:r>
            <a:r>
              <a:rPr lang="en-CA" b="1" kern="100" dirty="0">
                <a:solidFill>
                  <a:schemeClr val="bg1"/>
                </a:solidFill>
                <a:effectLst/>
              </a:rPr>
              <a:t>Johnson &amp; Johnson, Novartis, Roche, and Merck &amp; Co. </a:t>
            </a:r>
            <a:r>
              <a:rPr lang="en-CA" kern="100" dirty="0">
                <a:solidFill>
                  <a:schemeClr val="bg1"/>
                </a:solidFill>
                <a:effectLst/>
              </a:rPr>
              <a:t>Competitors often vie for market share in key therapeutic areas and engage in R&amp;D to develop new treatments and technologies.</a:t>
            </a:r>
          </a:p>
          <a:p>
            <a:endParaRPr lang="en-CA" dirty="0">
              <a:solidFill>
                <a:schemeClr val="bg1"/>
              </a:solidFill>
            </a:endParaRPr>
          </a:p>
        </p:txBody>
      </p:sp>
      <p:sp>
        <p:nvSpPr>
          <p:cNvPr id="5129" name="Slide Number Placeholder 2">
            <a:extLst>
              <a:ext uri="{FF2B5EF4-FFF2-40B4-BE49-F238E27FC236}">
                <a16:creationId xmlns:a16="http://schemas.microsoft.com/office/drawing/2014/main" id="{F5A01BAD-DF91-D3B6-7FED-04E5F6918184}"/>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9</a:t>
            </a:fld>
            <a:endParaRPr lang="en-US" sz="800"/>
          </a:p>
        </p:txBody>
      </p:sp>
      <p:pic>
        <p:nvPicPr>
          <p:cNvPr id="5126" name="Picture 6" descr="A graph of company's sales&#10;&#10;Description automatically generated with medium confidence">
            <a:extLst>
              <a:ext uri="{FF2B5EF4-FFF2-40B4-BE49-F238E27FC236}">
                <a16:creationId xmlns:a16="http://schemas.microsoft.com/office/drawing/2014/main" id="{0475CEBB-4A78-AF08-60C0-A2B1B1C3CED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71489" y="184192"/>
            <a:ext cx="6354619" cy="6297691"/>
          </a:xfrm>
          <a:prstGeom prst="rect">
            <a:avLst/>
          </a:prstGeom>
          <a:solidFill>
            <a:srgbClr val="FFFFFF"/>
          </a:solidFill>
        </p:spPr>
      </p:pic>
    </p:spTree>
    <p:extLst>
      <p:ext uri="{BB962C8B-B14F-4D97-AF65-F5344CB8AC3E}">
        <p14:creationId xmlns:p14="http://schemas.microsoft.com/office/powerpoint/2010/main" val="2938765294"/>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block presentation</Template>
  <TotalTime>1198</TotalTime>
  <Words>1960</Words>
  <Application>Microsoft Office PowerPoint</Application>
  <PresentationFormat>Widescreen</PresentationFormat>
  <Paragraphs>160</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-apple-system</vt:lpstr>
      <vt:lpstr>Aptos</vt:lpstr>
      <vt:lpstr>Aptos Narrow</vt:lpstr>
      <vt:lpstr>Arial</vt:lpstr>
      <vt:lpstr>Calibri</vt:lpstr>
      <vt:lpstr>Calibri Light</vt:lpstr>
      <vt:lpstr>Segoe UI</vt:lpstr>
      <vt:lpstr>Söhne</vt:lpstr>
      <vt:lpstr>Symbol</vt:lpstr>
      <vt:lpstr>Office Theme</vt:lpstr>
      <vt:lpstr>Financial Analysis of Pfizer Inc. (PFE)</vt:lpstr>
      <vt:lpstr>PowerPoint Presentation</vt:lpstr>
      <vt:lpstr>Pfizer Inc. (PFE)</vt:lpstr>
      <vt:lpstr>History</vt:lpstr>
      <vt:lpstr>PowerPoint Presentation</vt:lpstr>
      <vt:lpstr>PowerPoint Presentation</vt:lpstr>
      <vt:lpstr>Current Operations </vt:lpstr>
      <vt:lpstr>Development of oral antivirals</vt:lpstr>
      <vt:lpstr>Industrial Competitors </vt:lpstr>
      <vt:lpstr>Macroeconomic Environment </vt:lpstr>
      <vt:lpstr>Approximate Market Share </vt:lpstr>
      <vt:lpstr>Ratio and Valuation Analysis</vt:lpstr>
      <vt:lpstr>Ratio Analysis</vt:lpstr>
      <vt:lpstr>CAPM (Capital Asset Pricing Model) </vt:lpstr>
      <vt:lpstr>WACC (Weighted Average Cost of Capital) </vt:lpstr>
      <vt:lpstr>SMA(Simple Moving Average)</vt:lpstr>
      <vt:lpstr>PowerPoint Presentation</vt:lpstr>
      <vt:lpstr>PowerPoint Presentation</vt:lpstr>
      <vt:lpstr>Technical Analysis </vt:lpstr>
      <vt:lpstr>PowerPoint Presentation</vt:lpstr>
      <vt:lpstr>PowerPoint Presentation</vt:lpstr>
      <vt:lpstr>Monte Carlo Simulation</vt:lpstr>
      <vt:lpstr>PowerPoint Presentation</vt:lpstr>
      <vt:lpstr>Trend: This plot shows the overall trend of the time series data, capturing its long-term movement. It helps identify whether the data is increasing, decreasing, or remaining relatively stable over time.   Weekly Seasonality: If weekly seasonality is present in the data, this plot displays the periodic patterns that repeat on a weekly basis. It helps identify any consistent patterns that occur within each week. </vt:lpstr>
      <vt:lpstr>  Recommendations</vt:lpstr>
      <vt:lpstr>PowerPoint Presentation</vt:lpstr>
      <vt:lpstr>PowerPoint Presentation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Analysis of Pfizer Inc. (PFE)</dc:title>
  <dc:creator>Niti Patel</dc:creator>
  <cp:lastModifiedBy>jayan francis</cp:lastModifiedBy>
  <cp:revision>9</cp:revision>
  <dcterms:created xsi:type="dcterms:W3CDTF">2024-04-08T03:22:15Z</dcterms:created>
  <dcterms:modified xsi:type="dcterms:W3CDTF">2024-04-11T14:09:51Z</dcterms:modified>
</cp:coreProperties>
</file>